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60" r:id="rId2"/>
    <p:sldId id="348" r:id="rId3"/>
    <p:sldId id="354" r:id="rId4"/>
    <p:sldId id="320" r:id="rId5"/>
    <p:sldId id="321" r:id="rId6"/>
    <p:sldId id="322" r:id="rId7"/>
    <p:sldId id="323" r:id="rId8"/>
    <p:sldId id="324" r:id="rId9"/>
    <p:sldId id="317" r:id="rId10"/>
    <p:sldId id="326" r:id="rId11"/>
    <p:sldId id="353" r:id="rId12"/>
    <p:sldId id="319" r:id="rId13"/>
    <p:sldId id="328" r:id="rId14"/>
    <p:sldId id="341" r:id="rId15"/>
    <p:sldId id="340" r:id="rId16"/>
    <p:sldId id="345" r:id="rId17"/>
    <p:sldId id="329" r:id="rId18"/>
    <p:sldId id="343" r:id="rId19"/>
    <p:sldId id="331" r:id="rId20"/>
    <p:sldId id="356" r:id="rId21"/>
    <p:sldId id="357" r:id="rId22"/>
    <p:sldId id="327" r:id="rId23"/>
    <p:sldId id="349" r:id="rId24"/>
    <p:sldId id="318" r:id="rId25"/>
    <p:sldId id="344" r:id="rId26"/>
    <p:sldId id="347" r:id="rId27"/>
    <p:sldId id="346" r:id="rId28"/>
    <p:sldId id="358" r:id="rId29"/>
    <p:sldId id="359" r:id="rId30"/>
    <p:sldId id="351" r:id="rId31"/>
    <p:sldId id="352"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73284" autoAdjust="0"/>
  </p:normalViewPr>
  <p:slideViewPr>
    <p:cSldViewPr snapToGrid="0">
      <p:cViewPr varScale="1">
        <p:scale>
          <a:sx n="53" d="100"/>
          <a:sy n="53" d="100"/>
        </p:scale>
        <p:origin x="14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5B943-E717-4F6E-B507-28DE1C399025}" type="datetimeFigureOut">
              <a:rPr lang="es-MX" smtClean="0"/>
              <a:t>27/10/2021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B8729-5ED9-40BE-BDF5-57DAE24287DF}" type="slidenum">
              <a:rPr lang="es-MX" smtClean="0"/>
              <a:t>‹Nº›</a:t>
            </a:fld>
            <a:endParaRPr lang="es-MX"/>
          </a:p>
        </p:txBody>
      </p:sp>
    </p:spTree>
    <p:extLst>
      <p:ext uri="{BB962C8B-B14F-4D97-AF65-F5344CB8AC3E}">
        <p14:creationId xmlns:p14="http://schemas.microsoft.com/office/powerpoint/2010/main" val="50613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MAYOR RETO ES RETENER MIEMBROS DURANTE SU PRIMER AÑO. EL PASAPORTE AL ÉXITO FUE DESARROLLADO COMO UNA HERRAMIENTA DE MENTORÍA PARA INCREMENTAR LA RETENCION DE MIEMBROS EL PRIMER AÑO, AYUDÁNDOLOS A CONSTRUIR RELACIONES CON ALGUNOS MIEMBROS BNI EN EL CAPÍTULO. EN NINGUN CASO SUSTITUYE AL PEM.  LOS RESULTADOS DE UNA ENCUESTA PARA INVESTIGAR LA RAZÓN DE POR QUÉ ALGUNOS MIEMBROS SE VAN, DIO POR RESULTADO QUE PIENSAN QUE “NADIE SE DARÁ CUENTA QUE YA NO ESTÁN”. </a:t>
            </a:r>
          </a:p>
        </p:txBody>
      </p:sp>
      <p:sp>
        <p:nvSpPr>
          <p:cNvPr id="4" name="Marcador de número de diapositiva 3"/>
          <p:cNvSpPr>
            <a:spLocks noGrp="1"/>
          </p:cNvSpPr>
          <p:nvPr>
            <p:ph type="sldNum" sz="quarter" idx="10"/>
          </p:nvPr>
        </p:nvSpPr>
        <p:spPr/>
        <p:txBody>
          <a:bodyPr/>
          <a:lstStyle/>
          <a:p>
            <a:fld id="{C99C7AC0-66C5-46B3-8978-44B0BDC617A1}" type="slidenum">
              <a:rPr lang="es-MX" smtClean="0"/>
              <a:t>1</a:t>
            </a:fld>
            <a:endParaRPr lang="es-MX"/>
          </a:p>
        </p:txBody>
      </p:sp>
    </p:spTree>
    <p:extLst>
      <p:ext uri="{BB962C8B-B14F-4D97-AF65-F5344CB8AC3E}">
        <p14:creationId xmlns:p14="http://schemas.microsoft.com/office/powerpoint/2010/main" val="222027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 básicamente para miembros nuevos o para miembros que van a renovar y tienen un reto con su desempeño en BNI. Esto será a consideración del Comité de Membresías.</a:t>
            </a:r>
          </a:p>
        </p:txBody>
      </p:sp>
      <p:sp>
        <p:nvSpPr>
          <p:cNvPr id="4" name="Marcador de número de diapositiva 3"/>
          <p:cNvSpPr>
            <a:spLocks noGrp="1"/>
          </p:cNvSpPr>
          <p:nvPr>
            <p:ph type="sldNum" sz="quarter" idx="10"/>
          </p:nvPr>
        </p:nvSpPr>
        <p:spPr/>
        <p:txBody>
          <a:bodyPr/>
          <a:lstStyle/>
          <a:p>
            <a:fld id="{C99C7AC0-66C5-46B3-8978-44B0BDC617A1}" type="slidenum">
              <a:rPr lang="es-MX" smtClean="0"/>
              <a:t>10</a:t>
            </a:fld>
            <a:endParaRPr lang="es-MX"/>
          </a:p>
        </p:txBody>
      </p:sp>
    </p:spTree>
    <p:extLst>
      <p:ext uri="{BB962C8B-B14F-4D97-AF65-F5344CB8AC3E}">
        <p14:creationId xmlns:p14="http://schemas.microsoft.com/office/powerpoint/2010/main" val="262087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11</a:t>
            </a:fld>
            <a:endParaRPr lang="es-MX"/>
          </a:p>
        </p:txBody>
      </p:sp>
    </p:spTree>
    <p:extLst>
      <p:ext uri="{BB962C8B-B14F-4D97-AF65-F5344CB8AC3E}">
        <p14:creationId xmlns:p14="http://schemas.microsoft.com/office/powerpoint/2010/main" val="138288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r>
              <a:rPr lang="es-ES" sz="1000" noProof="0" dirty="0">
                <a:latin typeface="Arial" panose="020B0604020202020204" pitchFamily="34" charset="0"/>
                <a:cs typeface="Arial" panose="020B0604020202020204" pitchFamily="34" charset="0"/>
              </a:rPr>
              <a:t>Se entrega junto con el kit de bienvenida. Se le informa que al final de esta su PRIMER junta, tendrá una orientación con el </a:t>
            </a:r>
            <a:r>
              <a:rPr lang="es-ES" sz="1000" b="1" noProof="0" dirty="0">
                <a:latin typeface="Arial" panose="020B0604020202020204" pitchFamily="34" charset="0"/>
                <a:cs typeface="Arial" panose="020B0604020202020204" pitchFamily="34" charset="0"/>
              </a:rPr>
              <a:t>Coordinador de Mentores. </a:t>
            </a:r>
            <a:r>
              <a:rPr lang="es-ES" sz="1000" noProof="0" dirty="0">
                <a:latin typeface="Arial" panose="020B0604020202020204" pitchFamily="34" charset="0"/>
                <a:cs typeface="Arial" panose="020B0604020202020204" pitchFamily="34" charset="0"/>
              </a:rPr>
              <a:t>Y con él hará su primer 1&amp;1 donde revisarán el pasaporte completo y las tareas inmediatas por hacer. Revisarán el Código de Ética y Políticas de BNI. Se le indicará quienes son los mentores con quienes agendará sus próximos 1&amp;1. </a:t>
            </a:r>
          </a:p>
          <a:p>
            <a:pPr defTabSz="931774"/>
            <a:r>
              <a:rPr lang="es-ES" sz="1000" noProof="0" dirty="0">
                <a:latin typeface="Arial" panose="020B0604020202020204" pitchFamily="34" charset="0"/>
                <a:cs typeface="Arial" panose="020B0604020202020204" pitchFamily="34" charset="0"/>
              </a:rPr>
              <a:t>Es muy importante que el Coordinador de Mentores sea capacitado sobre el </a:t>
            </a:r>
            <a:r>
              <a:rPr lang="es-ES" sz="1000" b="1" noProof="0" dirty="0">
                <a:latin typeface="Arial" panose="020B0604020202020204" pitchFamily="34" charset="0"/>
                <a:cs typeface="Arial" panose="020B0604020202020204" pitchFamily="34" charset="0"/>
              </a:rPr>
              <a:t>PASAPORTE. </a:t>
            </a:r>
          </a:p>
          <a:p>
            <a:endParaRPr lang="es-ES" baseline="0" noProof="0" dirty="0"/>
          </a:p>
        </p:txBody>
      </p:sp>
      <p:sp>
        <p:nvSpPr>
          <p:cNvPr id="4" name="Marcador de número de diapositiva 3"/>
          <p:cNvSpPr>
            <a:spLocks noGrp="1"/>
          </p:cNvSpPr>
          <p:nvPr>
            <p:ph type="sldNum" sz="quarter" idx="10"/>
          </p:nvPr>
        </p:nvSpPr>
        <p:spPr/>
        <p:txBody>
          <a:bodyPr/>
          <a:lstStyle/>
          <a:p>
            <a:fld id="{C99C7AC0-66C5-46B3-8978-44B0BDC617A1}" type="slidenum">
              <a:rPr lang="es-MX" smtClean="0"/>
              <a:t>12</a:t>
            </a:fld>
            <a:endParaRPr lang="es-MX"/>
          </a:p>
        </p:txBody>
      </p:sp>
    </p:spTree>
    <p:extLst>
      <p:ext uri="{BB962C8B-B14F-4D97-AF65-F5344CB8AC3E}">
        <p14:creationId xmlns:p14="http://schemas.microsoft.com/office/powerpoint/2010/main" val="111117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s-ES" noProof="0" dirty="0"/>
              <a:t>Dar una rápida visión general. </a:t>
            </a:r>
            <a:r>
              <a:rPr lang="es-ES" baseline="0" noProof="0" dirty="0"/>
              <a:t>“En el Grupo, tenemos ahora 3 grupos de personas ayudando al Nuevo Miembro. Antes solo estaba el Mentor.”</a:t>
            </a:r>
          </a:p>
          <a:p>
            <a:pPr defTabSz="931774"/>
            <a:r>
              <a:rPr lang="es-ES" baseline="0" noProof="0" dirty="0"/>
              <a:t>“</a:t>
            </a:r>
            <a:r>
              <a:rPr lang="es-ES" b="1" baseline="0" noProof="0" dirty="0"/>
              <a:t>Coordinador de Mentores</a:t>
            </a:r>
            <a:r>
              <a:rPr lang="es-ES" baseline="0" noProof="0" dirty="0"/>
              <a:t>: Será un Miembro del Equipo de Liderazgo, y será quien asigne las funciones a los Miembros Mentores y también el Mentor Personal a cada Nuevo Miembro.” ESTARÁ EN CONTACTO SEMANAL CON EL NUEVO MIEMBRO PARA DAR SEGUIMIENTO.  (COMO MÁXIMO CADA 2 SEMANAS) </a:t>
            </a:r>
            <a:endParaRPr lang="es-ES" noProof="0" dirty="0"/>
          </a:p>
          <a:p>
            <a:r>
              <a:rPr lang="es-ES" b="1" baseline="0" noProof="0" dirty="0"/>
              <a:t>“Miembros Mentores</a:t>
            </a:r>
            <a:r>
              <a:rPr lang="es-ES" baseline="0" noProof="0" dirty="0"/>
              <a:t>: Estos pueden ser algunos de los miembros del Equipos de Liderazgo o  los Miembros </a:t>
            </a:r>
            <a:r>
              <a:rPr lang="es-ES" i="1" baseline="0" noProof="0" dirty="0"/>
              <a:t>Verdes</a:t>
            </a:r>
            <a:r>
              <a:rPr lang="es-ES" baseline="0" noProof="0" dirty="0"/>
              <a:t>, que tomarán a su cargo un área del Programa de Pasaporte.  Los Miembros Mentores serán especialistas en sus áreas concretas de </a:t>
            </a:r>
            <a:r>
              <a:rPr lang="es-ES" baseline="0" noProof="0" dirty="0" err="1"/>
              <a:t>mentorado</a:t>
            </a:r>
            <a:r>
              <a:rPr lang="es-ES" baseline="0" noProof="0" dirty="0"/>
              <a:t>.” Ya están los temas enlistados, los guiones por usar y detalles descritos en cada sección. </a:t>
            </a:r>
          </a:p>
          <a:p>
            <a:r>
              <a:rPr lang="es-ES" baseline="0" noProof="0" dirty="0"/>
              <a:t>“</a:t>
            </a:r>
            <a:r>
              <a:rPr lang="es-ES" b="1" baseline="0" noProof="0" dirty="0"/>
              <a:t>Mentor Personal</a:t>
            </a:r>
            <a:r>
              <a:rPr lang="es-ES" baseline="0" noProof="0" dirty="0"/>
              <a:t>: Sera un Miembro “Verde” con experiencia que guiará personalmente al Nuevo Miembro con el Programa Mentor de 8 semanas. Y apoyará con el Programa Pasaporte. </a:t>
            </a:r>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13</a:t>
            </a:fld>
            <a:endParaRPr lang="en-US" dirty="0"/>
          </a:p>
        </p:txBody>
      </p:sp>
    </p:spTree>
    <p:extLst>
      <p:ext uri="{BB962C8B-B14F-4D97-AF65-F5344CB8AC3E}">
        <p14:creationId xmlns:p14="http://schemas.microsoft.com/office/powerpoint/2010/main" val="378514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a:t>Solo resumir</a:t>
            </a:r>
            <a:r>
              <a:rPr lang="es-ES" baseline="0" noProof="0" dirty="0"/>
              <a:t>:</a:t>
            </a:r>
          </a:p>
          <a:p>
            <a:r>
              <a:rPr lang="es-ES" baseline="0" noProof="0" dirty="0"/>
              <a:t>“El rol del Coordinador de Mentores es:</a:t>
            </a:r>
          </a:p>
          <a:p>
            <a:pPr marL="266915" indent="-266915">
              <a:buFont typeface="Arial" pitchFamily="34" charset="0"/>
              <a:buChar char="•"/>
            </a:pPr>
            <a:r>
              <a:rPr lang="es-ES" dirty="0">
                <a:solidFill>
                  <a:srgbClr val="800000"/>
                </a:solidFill>
                <a:latin typeface="Arial" pitchFamily="34" charset="0"/>
                <a:cs typeface="Arial" pitchFamily="34" charset="0"/>
              </a:rPr>
              <a:t>Nombrar y formar a los Miembros Mentores, cada uno especialista en su área dentro del Programa Pasaporte. </a:t>
            </a:r>
          </a:p>
          <a:p>
            <a:pPr marL="266915" indent="-266915">
              <a:buFont typeface="Arial" pitchFamily="34" charset="0"/>
              <a:buChar char="•"/>
            </a:pPr>
            <a:r>
              <a:rPr lang="es-ES" dirty="0">
                <a:solidFill>
                  <a:srgbClr val="800000"/>
                </a:solidFill>
                <a:latin typeface="Arial" pitchFamily="34" charset="0"/>
                <a:cs typeface="Arial" pitchFamily="34" charset="0"/>
              </a:rPr>
              <a:t>Asignar y formar a los Mentores Personales, para el tradicional Programa Mentor de 8 semanas. </a:t>
            </a:r>
          </a:p>
          <a:p>
            <a:pPr marL="266915" indent="-266915">
              <a:buFont typeface="Arial" pitchFamily="34" charset="0"/>
              <a:buChar char="•"/>
            </a:pPr>
            <a:r>
              <a:rPr lang="es-ES" dirty="0">
                <a:solidFill>
                  <a:srgbClr val="800000"/>
                </a:solidFill>
                <a:latin typeface="Arial" pitchFamily="34" charset="0"/>
                <a:cs typeface="Arial" pitchFamily="34" charset="0"/>
              </a:rPr>
              <a:t>Gestionar el progreso hacienda revisiones con Nuevos Miembros”</a:t>
            </a:r>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14</a:t>
            </a:fld>
            <a:endParaRPr lang="en-US" dirty="0"/>
          </a:p>
        </p:txBody>
      </p:sp>
    </p:spTree>
    <p:extLst>
      <p:ext uri="{BB962C8B-B14F-4D97-AF65-F5344CB8AC3E}">
        <p14:creationId xmlns:p14="http://schemas.microsoft.com/office/powerpoint/2010/main" val="77283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a:t>“El papel del Miembro Mentor es el de: en los dos programas (PP Y Mentores)</a:t>
            </a:r>
          </a:p>
          <a:p>
            <a:pPr marL="266915" indent="-266915">
              <a:buFont typeface="Arial" pitchFamily="34" charset="0"/>
              <a:buChar char="•"/>
            </a:pPr>
            <a:r>
              <a:rPr lang="es-ES" dirty="0">
                <a:solidFill>
                  <a:srgbClr val="800000"/>
                </a:solidFill>
                <a:latin typeface="Arial" pitchFamily="34" charset="0"/>
                <a:cs typeface="Arial" pitchFamily="34" charset="0"/>
              </a:rPr>
              <a:t>Formar Nuevos Miembros</a:t>
            </a:r>
          </a:p>
          <a:p>
            <a:pPr marL="266915" indent="-266915">
              <a:buFont typeface="Arial" pitchFamily="34" charset="0"/>
              <a:buChar char="•"/>
            </a:pPr>
            <a:r>
              <a:rPr lang="es-ES" dirty="0">
                <a:solidFill>
                  <a:srgbClr val="800000"/>
                </a:solidFill>
                <a:latin typeface="Arial" pitchFamily="34" charset="0"/>
                <a:cs typeface="Arial" pitchFamily="34" charset="0"/>
              </a:rPr>
              <a:t>Ayudar a Miembros ya existentes</a:t>
            </a:r>
            <a:r>
              <a:rPr lang="es-ES" baseline="0" noProof="0" dirty="0"/>
              <a:t>”</a:t>
            </a:r>
          </a:p>
          <a:p>
            <a:pPr>
              <a:buFont typeface="Arial" pitchFamily="34" charset="0"/>
              <a:buChar char="•"/>
            </a:pPr>
            <a:endParaRPr lang="es-ES" baseline="0" noProof="0" dirty="0"/>
          </a:p>
          <a:p>
            <a:pPr>
              <a:buFont typeface="Arial" pitchFamily="34" charset="0"/>
              <a:buNone/>
            </a:pPr>
            <a:r>
              <a:rPr lang="es-ES" baseline="0" noProof="0" dirty="0"/>
              <a:t>“Cuando un Miembro se vuelve “gris” en el Semáforo de Miembros, se le asigna un “mentor personal”. Este ayudará al Miembro a identificar las áreas en las que necesita mejorar y le recomendará el Miembro Mentor más adecuado para realizar un Uno a Uno con él.</a:t>
            </a:r>
            <a:endParaRPr lang="es-ES"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15</a:t>
            </a:fld>
            <a:endParaRPr lang="en-US" dirty="0"/>
          </a:p>
        </p:txBody>
      </p:sp>
    </p:spTree>
    <p:extLst>
      <p:ext uri="{BB962C8B-B14F-4D97-AF65-F5344CB8AC3E}">
        <p14:creationId xmlns:p14="http://schemas.microsoft.com/office/powerpoint/2010/main" val="345907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Puedes utilizar los siguientes criterios, miembros </a:t>
            </a:r>
          </a:p>
          <a:p>
            <a:pPr marL="174708" indent="-174708">
              <a:buFont typeface="Arial" panose="020B0604020202020204" pitchFamily="34" charset="0"/>
              <a:buChar char="•"/>
            </a:pPr>
            <a:r>
              <a:rPr lang="es-MX" dirty="0"/>
              <a:t>con actitud positiva</a:t>
            </a:r>
          </a:p>
          <a:p>
            <a:pPr marL="174708" indent="-174708">
              <a:buFont typeface="Arial" panose="020B0604020202020204" pitchFamily="34" charset="0"/>
              <a:buChar char="•"/>
            </a:pPr>
            <a:r>
              <a:rPr lang="es-MX" dirty="0"/>
              <a:t>Que busquen construir buenas relaciones a través de 1&amp;1</a:t>
            </a:r>
          </a:p>
          <a:p>
            <a:pPr marL="174708" indent="-174708">
              <a:buFont typeface="Arial" panose="020B0604020202020204" pitchFamily="34" charset="0"/>
              <a:buChar char="•"/>
            </a:pPr>
            <a:r>
              <a:rPr lang="es-MX" dirty="0"/>
              <a:t>En “verde” y con buena asistencia a sus juntas BNI</a:t>
            </a:r>
          </a:p>
          <a:p>
            <a:pPr marL="174708" indent="-174708">
              <a:buFont typeface="Arial" panose="020B0604020202020204" pitchFamily="34" charset="0"/>
              <a:buChar char="•"/>
            </a:pPr>
            <a:r>
              <a:rPr lang="es-MX" dirty="0"/>
              <a:t>Que tomen en serio su responsabilidad de ser miembro mentor y que estén dispuestos a estar por lo menos 1 año. </a:t>
            </a:r>
          </a:p>
          <a:p>
            <a:r>
              <a:rPr lang="es-MX" dirty="0"/>
              <a:t>EVITA ASIGNAR A UNA PERSONA VARIOS ROLES. El objetivo es tener al mayor número posible de miembros interactuando. </a:t>
            </a:r>
          </a:p>
          <a:p>
            <a:pPr marL="174708" indent="-174708">
              <a:buFont typeface="Arial" panose="020B0604020202020204" pitchFamily="34" charset="0"/>
              <a:buChar char="•"/>
            </a:pPr>
            <a:endParaRPr lang="es-MX" dirty="0"/>
          </a:p>
          <a:p>
            <a:pPr marL="174708" indent="-174708">
              <a:buFont typeface="Arial" panose="020B0604020202020204" pitchFamily="34" charset="0"/>
              <a:buChar char="•"/>
            </a:pPr>
            <a:endParaRPr lang="es-MX" dirty="0"/>
          </a:p>
        </p:txBody>
      </p:sp>
      <p:sp>
        <p:nvSpPr>
          <p:cNvPr id="4" name="Marcador de número de diapositiva 3"/>
          <p:cNvSpPr>
            <a:spLocks noGrp="1"/>
          </p:cNvSpPr>
          <p:nvPr>
            <p:ph type="sldNum" sz="quarter" idx="10"/>
          </p:nvPr>
        </p:nvSpPr>
        <p:spPr/>
        <p:txBody>
          <a:bodyPr/>
          <a:lstStyle/>
          <a:p>
            <a:fld id="{C99C7AC0-66C5-46B3-8978-44B0BDC617A1}" type="slidenum">
              <a:rPr lang="es-MX" smtClean="0"/>
              <a:t>16</a:t>
            </a:fld>
            <a:endParaRPr lang="es-MX"/>
          </a:p>
        </p:txBody>
      </p:sp>
    </p:spTree>
    <p:extLst>
      <p:ext uri="{BB962C8B-B14F-4D97-AF65-F5344CB8AC3E}">
        <p14:creationId xmlns:p14="http://schemas.microsoft.com/office/powerpoint/2010/main" val="342356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noProof="0" dirty="0"/>
              <a:t>“También las figuras de Embajador y de Director Consultor, apoyarán el Programa de Pasaportes de BNI.”</a:t>
            </a:r>
          </a:p>
          <a:p>
            <a:r>
              <a:rPr lang="es-ES" baseline="0" noProof="0" dirty="0"/>
              <a:t>“Ayudarán al Coordinador de Mentores a seleccionar a los Miembros Mentores y también ayudarán a este a realizar la capacitación para Miembros Mentores.”</a:t>
            </a:r>
          </a:p>
          <a:p>
            <a:r>
              <a:rPr lang="es-ES" baseline="0" noProof="0" dirty="0"/>
              <a:t>“Los Embajadores también harán Unos a Unos con los Nuevos Miembros a los 3, 6 y 9 meses de su membresía.”</a:t>
            </a:r>
          </a:p>
          <a:p>
            <a:r>
              <a:rPr lang="es-ES" baseline="0" noProof="0" dirty="0"/>
              <a:t>Darán seguimiento directamente al correcto llenado de los pasaportes de los nuevos miembros. En ausencia de un Embajador, un Director Consultor o Director puede conducir estos 1&amp;1 y dar el seguimiento. </a:t>
            </a:r>
          </a:p>
          <a:p>
            <a:r>
              <a:rPr lang="es-ES" baseline="0" noProof="0" dirty="0"/>
              <a:t>Todos debemos lograr 2 cosas:</a:t>
            </a:r>
          </a:p>
          <a:p>
            <a:r>
              <a:rPr lang="es-ES" baseline="0" noProof="0" dirty="0"/>
              <a:t>1.- Compromiso: de los nuevos miembros con sus mentores. </a:t>
            </a:r>
          </a:p>
          <a:p>
            <a:r>
              <a:rPr lang="es-ES" baseline="0" noProof="0" dirty="0"/>
              <a:t>2.- Educación: aquellos que enseñan, aprenden.</a:t>
            </a:r>
          </a:p>
          <a:p>
            <a:endParaRPr lang="es-ES"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17</a:t>
            </a:fld>
            <a:endParaRPr lang="en-US" dirty="0"/>
          </a:p>
        </p:txBody>
      </p:sp>
    </p:spTree>
    <p:extLst>
      <p:ext uri="{BB962C8B-B14F-4D97-AF65-F5344CB8AC3E}">
        <p14:creationId xmlns:p14="http://schemas.microsoft.com/office/powerpoint/2010/main" val="159717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a:t>Simplemente</a:t>
            </a:r>
            <a:r>
              <a:rPr lang="es-ES" baseline="0" noProof="0" dirty="0"/>
              <a:t> resumir:</a:t>
            </a:r>
          </a:p>
          <a:p>
            <a:endParaRPr lang="es-ES" baseline="0" noProof="0" dirty="0"/>
          </a:p>
          <a:p>
            <a:r>
              <a:rPr lang="es-ES" baseline="0" noProof="0" dirty="0"/>
              <a:t>“El rol del Embajador y del DC es:</a:t>
            </a:r>
          </a:p>
          <a:p>
            <a:pPr marL="266915" indent="-266915">
              <a:buFont typeface="Arial" pitchFamily="34" charset="0"/>
              <a:buChar char="•"/>
            </a:pPr>
            <a:r>
              <a:rPr lang="es-ES" dirty="0">
                <a:solidFill>
                  <a:srgbClr val="800000"/>
                </a:solidFill>
                <a:latin typeface="Arial" pitchFamily="34" charset="0"/>
                <a:cs typeface="Arial" pitchFamily="34" charset="0"/>
              </a:rPr>
              <a:t>Formar al Coordinador de Mentores</a:t>
            </a:r>
            <a:endParaRPr lang="es-ES" sz="1100" dirty="0">
              <a:solidFill>
                <a:srgbClr val="800000"/>
              </a:solidFill>
              <a:latin typeface="Arial" pitchFamily="34" charset="0"/>
              <a:cs typeface="Arial" pitchFamily="34" charset="0"/>
            </a:endParaRPr>
          </a:p>
          <a:p>
            <a:pPr marL="266915" indent="-266915">
              <a:buFont typeface="Arial" pitchFamily="34" charset="0"/>
              <a:buChar char="•"/>
            </a:pPr>
            <a:r>
              <a:rPr lang="es-ES" dirty="0">
                <a:solidFill>
                  <a:srgbClr val="800000"/>
                </a:solidFill>
                <a:latin typeface="Arial" pitchFamily="34" charset="0"/>
                <a:cs typeface="Arial" pitchFamily="34" charset="0"/>
              </a:rPr>
              <a:t>Formar a los Miembros Mentores</a:t>
            </a:r>
            <a:endParaRPr lang="es-ES" sz="1100" dirty="0">
              <a:solidFill>
                <a:srgbClr val="800000"/>
              </a:solidFill>
              <a:latin typeface="Arial" pitchFamily="34" charset="0"/>
              <a:cs typeface="Arial" pitchFamily="34" charset="0"/>
            </a:endParaRPr>
          </a:p>
          <a:p>
            <a:pPr marL="266915" indent="-266915">
              <a:buFont typeface="Arial" pitchFamily="34" charset="0"/>
              <a:buChar char="•"/>
            </a:pPr>
            <a:r>
              <a:rPr lang="es-ES" dirty="0">
                <a:solidFill>
                  <a:srgbClr val="800000"/>
                </a:solidFill>
                <a:latin typeface="Arial" pitchFamily="34" charset="0"/>
                <a:cs typeface="Arial" pitchFamily="34" charset="0"/>
              </a:rPr>
              <a:t>Apoyar y gestionar la implementación</a:t>
            </a:r>
            <a:endParaRPr lang="es-ES" sz="1100" dirty="0">
              <a:solidFill>
                <a:srgbClr val="800000"/>
              </a:solidFill>
              <a:latin typeface="Arial" pitchFamily="34" charset="0"/>
              <a:cs typeface="Arial" pitchFamily="34" charset="0"/>
            </a:endParaRPr>
          </a:p>
          <a:p>
            <a:pPr marL="266915" indent="-266915">
              <a:buFont typeface="Arial" pitchFamily="34" charset="0"/>
              <a:buChar char="•"/>
            </a:pPr>
            <a:r>
              <a:rPr lang="es-ES" dirty="0">
                <a:solidFill>
                  <a:srgbClr val="800000"/>
                </a:solidFill>
                <a:latin typeface="Arial" pitchFamily="34" charset="0"/>
                <a:cs typeface="Arial" pitchFamily="34" charset="0"/>
              </a:rPr>
              <a:t>Unos a Unos con Nuevos Miembros durante el 3º,6º y 9º mes”</a:t>
            </a:r>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18</a:t>
            </a:fld>
            <a:endParaRPr lang="en-US" dirty="0"/>
          </a:p>
        </p:txBody>
      </p:sp>
    </p:spTree>
    <p:extLst>
      <p:ext uri="{BB962C8B-B14F-4D97-AF65-F5344CB8AC3E}">
        <p14:creationId xmlns:p14="http://schemas.microsoft.com/office/powerpoint/2010/main" val="259165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Explicar.</a:t>
            </a:r>
            <a:endParaRPr lang="es-ES_tradnl" baseline="0" noProof="0" dirty="0"/>
          </a:p>
          <a:p>
            <a:r>
              <a:rPr lang="es-ES_tradnl" baseline="0" noProof="0" dirty="0"/>
              <a:t>“La otra característica clave del Programa de Pasaporte la Éxito de BNI,  es que en lugar de tener un Mentor para manejar todos los aspectos de BNI, ahora tenemos 10 Miembros Mentores </a:t>
            </a:r>
            <a:r>
              <a:rPr lang="es-ES_tradnl" b="1" baseline="0" noProof="0" dirty="0"/>
              <a:t>cubriendo cada uno un área específica </a:t>
            </a:r>
            <a:r>
              <a:rPr lang="es-ES_tradnl" baseline="0" noProof="0" dirty="0"/>
              <a:t>del Programa de Mentores.”</a:t>
            </a:r>
          </a:p>
          <a:p>
            <a:r>
              <a:rPr lang="es-ES_tradnl" baseline="0" noProof="0" dirty="0"/>
              <a:t>“</a:t>
            </a:r>
            <a:r>
              <a:rPr lang="es-ES_tradnl" b="1" baseline="0" noProof="0" dirty="0"/>
              <a:t>Esto reduce la carga de trabajo </a:t>
            </a:r>
            <a:r>
              <a:rPr lang="es-ES_tradnl" baseline="0" noProof="0" dirty="0"/>
              <a:t>y las expectativas en un solo individuo; y en cambio, todos los Miembros Mentores </a:t>
            </a:r>
            <a:r>
              <a:rPr lang="es-ES_tradnl" b="1" baseline="0" noProof="0" dirty="0"/>
              <a:t>trabajan en equipo </a:t>
            </a:r>
            <a:r>
              <a:rPr lang="es-ES_tradnl" baseline="0" noProof="0" dirty="0"/>
              <a:t>para realizar un Programa de Mentores más completo para el Nuevo Miembro.”</a:t>
            </a:r>
          </a:p>
          <a:p>
            <a:r>
              <a:rPr lang="es-ES_tradnl" baseline="0" noProof="0" dirty="0"/>
              <a:t>“Al mismo tiempo, esto permite al Nuevo Miembro </a:t>
            </a:r>
            <a:r>
              <a:rPr lang="es-ES_tradnl" b="1" baseline="0" noProof="0" dirty="0"/>
              <a:t>construir relaciones con más Miembros </a:t>
            </a:r>
            <a:r>
              <a:rPr lang="es-ES_tradnl" baseline="0" noProof="0" dirty="0"/>
              <a:t>en el Grupo y </a:t>
            </a:r>
            <a:r>
              <a:rPr lang="es-ES_tradnl" b="1" baseline="0" noProof="0" dirty="0"/>
              <a:t>compromete a más buenos Miembros </a:t>
            </a:r>
            <a:r>
              <a:rPr lang="es-ES_tradnl" baseline="0" noProof="0" dirty="0"/>
              <a:t>en con el Programa de Mentores.”</a:t>
            </a:r>
          </a:p>
          <a:p>
            <a:r>
              <a:rPr lang="es-ES_tradnl" b="1" baseline="0" noProof="0" dirty="0"/>
              <a:t>LA CLAVE DEL ÉXITO ES ESCOGER A MIEMBROS QUE SIGAN EL PROCESO Y ENSEÑEN EL MATERIAL APROPIADO EN EL MOMENTO APROPIADO</a:t>
            </a:r>
            <a:r>
              <a:rPr lang="es-ES_tradnl" baseline="0" noProof="0" dirty="0"/>
              <a:t>.</a:t>
            </a:r>
            <a:endParaRPr lang="es-ES_tradnl"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19</a:t>
            </a:fld>
            <a:endParaRPr lang="en-US" dirty="0"/>
          </a:p>
        </p:txBody>
      </p:sp>
    </p:spTree>
    <p:extLst>
      <p:ext uri="{BB962C8B-B14F-4D97-AF65-F5344CB8AC3E}">
        <p14:creationId xmlns:p14="http://schemas.microsoft.com/office/powerpoint/2010/main" val="370144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PROGRAMA PASAPORTE ESTÁ DESTINADO A CREAR:</a:t>
            </a:r>
          </a:p>
          <a:p>
            <a:r>
              <a:rPr lang="es-MX" dirty="0"/>
              <a:t>COMPROMISO</a:t>
            </a:r>
          </a:p>
          <a:p>
            <a:r>
              <a:rPr lang="es-MX" dirty="0"/>
              <a:t>RENOVACIÓN DE MEMBRESÍAS.</a:t>
            </a:r>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a:t>
            </a:fld>
            <a:endParaRPr lang="es-MX"/>
          </a:p>
        </p:txBody>
      </p:sp>
    </p:spTree>
    <p:extLst>
      <p:ext uri="{BB962C8B-B14F-4D97-AF65-F5344CB8AC3E}">
        <p14:creationId xmlns:p14="http://schemas.microsoft.com/office/powerpoint/2010/main" val="907144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20</a:t>
            </a:fld>
            <a:endParaRPr lang="es-MX"/>
          </a:p>
        </p:txBody>
      </p:sp>
    </p:spTree>
    <p:extLst>
      <p:ext uri="{BB962C8B-B14F-4D97-AF65-F5344CB8AC3E}">
        <p14:creationId xmlns:p14="http://schemas.microsoft.com/office/powerpoint/2010/main" val="14388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21</a:t>
            </a:fld>
            <a:endParaRPr lang="es-MX"/>
          </a:p>
        </p:txBody>
      </p:sp>
    </p:spTree>
    <p:extLst>
      <p:ext uri="{BB962C8B-B14F-4D97-AF65-F5344CB8AC3E}">
        <p14:creationId xmlns:p14="http://schemas.microsoft.com/office/powerpoint/2010/main" val="2301220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r>
              <a:rPr lang="es-MX" baseline="0" dirty="0"/>
              <a:t>No tener retención de miembros implica dinero y tiempo muy valioso. Es nuestro bien más preciado de los empresarios. Necesitamos mejorar la retención a través de una selección excelente de nuevos miembros, y una apropiada incorporación al capítulo. </a:t>
            </a:r>
          </a:p>
          <a:p>
            <a:r>
              <a:rPr lang="es-MX" baseline="0" dirty="0"/>
              <a:t>Darles las herramientas a cada miembro del equipo de liderazgo para que tengan clara idea de lo que es su responsabilidad y sus alcances, con el único objetivo de llevar a buen puerto al capítulo entero Y CREZCA EN GANANCIAS Y MIEMBROS.</a:t>
            </a:r>
          </a:p>
          <a:p>
            <a:r>
              <a:rPr lang="es-MX" baseline="0" dirty="0"/>
              <a:t>En el manual de Pasaporte al Éxito, está detallado el listado de temas y guiones para cada Miembro Mentor. También tenemos sugerencias de quién puede desempeñar ese importante rol.  Así tendremos un excelente equipo de 10 mentores miembros. </a:t>
            </a:r>
          </a:p>
          <a:p>
            <a:r>
              <a:rPr lang="es-MX" b="1" baseline="0" dirty="0"/>
              <a:t>EL ORDEN EN QUE REALICE LOS 1&amp;1 CON LOS MIEMBROS MENTORES, NO ES IMPORTANTE. LO IMPORTANTE ES QUE SE LLEVEN A CABO. </a:t>
            </a:r>
          </a:p>
          <a:p>
            <a:endParaRPr lang="es-MX" dirty="0"/>
          </a:p>
        </p:txBody>
      </p:sp>
      <p:sp>
        <p:nvSpPr>
          <p:cNvPr id="4" name="Marcador de número de diapositiva 3"/>
          <p:cNvSpPr>
            <a:spLocks noGrp="1"/>
          </p:cNvSpPr>
          <p:nvPr>
            <p:ph type="sldNum" sz="quarter" idx="10"/>
          </p:nvPr>
        </p:nvSpPr>
        <p:spPr/>
        <p:txBody>
          <a:bodyPr/>
          <a:lstStyle/>
          <a:p>
            <a:fld id="{38B02154-2F55-40C7-AEE2-1CC362AA620C}" type="slidenum">
              <a:rPr lang="es-ES" smtClean="0"/>
              <a:pPr/>
              <a:t>22</a:t>
            </a:fld>
            <a:endParaRPr lang="es-ES"/>
          </a:p>
        </p:txBody>
      </p:sp>
    </p:spTree>
    <p:extLst>
      <p:ext uri="{BB962C8B-B14F-4D97-AF65-F5344CB8AC3E}">
        <p14:creationId xmlns:p14="http://schemas.microsoft.com/office/powerpoint/2010/main" val="2188647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Una vez que tienes a los candidatos exactos para cada puesto, es importante que ellos sean capacitados en sus roles y responsabilidades. </a:t>
            </a:r>
          </a:p>
          <a:p>
            <a:r>
              <a:rPr lang="es-MX" dirty="0"/>
              <a:t>Cada miembro mentor debe tener las notas de su tema en particular y asegurarse de que todos, los 10 miembros mentores estén dando un mensaje “consistente”.</a:t>
            </a:r>
          </a:p>
          <a:p>
            <a:r>
              <a:rPr lang="es-MX" dirty="0"/>
              <a:t>Sería muy conveniente que en la capacitación de sus miembros mentores, les entreguen impresa la hoja relativa a sus funciones. </a:t>
            </a:r>
          </a:p>
          <a:p>
            <a:r>
              <a:rPr lang="es-MX" b="1" dirty="0"/>
              <a:t>LA CAPACITACIÓN DEBE SER COMPLETADA PARA SER UN MIEMBRO MENTOR EFECTIVO.</a:t>
            </a:r>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23</a:t>
            </a:fld>
            <a:endParaRPr lang="es-MX"/>
          </a:p>
        </p:txBody>
      </p:sp>
    </p:spTree>
    <p:extLst>
      <p:ext uri="{BB962C8B-B14F-4D97-AF65-F5344CB8AC3E}">
        <p14:creationId xmlns:p14="http://schemas.microsoft.com/office/powerpoint/2010/main" val="1327730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noProof="0" dirty="0"/>
              <a:t>Dar una visión general del Pasaporte de BNI explicando las páginas sin entrar en detalles. El objetivo es que los asistentes tengan un conocimiento general del contenido del Pasaporte.</a:t>
            </a:r>
          </a:p>
          <a:p>
            <a:r>
              <a:rPr lang="es-ES" baseline="0" noProof="0" dirty="0"/>
              <a:t>Interior de la portada – Información del  Capítulo, sede, horarios, costo de uso de sala en su caso. </a:t>
            </a:r>
          </a:p>
          <a:p>
            <a:r>
              <a:rPr lang="es-ES" baseline="0" noProof="0" dirty="0"/>
              <a:t>Página 1 – Introducción</a:t>
            </a:r>
          </a:p>
          <a:p>
            <a:r>
              <a:rPr lang="es-ES" baseline="0" noProof="0" dirty="0"/>
              <a:t>Página 2 – Valores de BNI, Código de Ética y Contactos en caso de dudas ( coordinador de mentores, comité de membresías y DC) </a:t>
            </a:r>
          </a:p>
          <a:p>
            <a:r>
              <a:rPr lang="es-ES" baseline="0" noProof="0" dirty="0"/>
              <a:t>Página 3 – Páginas web esenciales de BNI y clave de registro en </a:t>
            </a:r>
            <a:r>
              <a:rPr lang="es-ES" baseline="0" noProof="0" dirty="0" err="1"/>
              <a:t>learning</a:t>
            </a:r>
            <a:r>
              <a:rPr lang="es-ES" baseline="0" noProof="0" dirty="0"/>
              <a:t>. </a:t>
            </a:r>
          </a:p>
          <a:p>
            <a:r>
              <a:rPr lang="es-ES" baseline="0" noProof="0" dirty="0"/>
              <a:t>Páginas 4 a 8 – Programa de Mentores por Miembros Mentores</a:t>
            </a:r>
          </a:p>
          <a:p>
            <a:r>
              <a:rPr lang="es-ES" baseline="0" noProof="0" dirty="0"/>
              <a:t>Página 9 – Método sencillo sobre cómo invitar</a:t>
            </a:r>
          </a:p>
          <a:p>
            <a:r>
              <a:rPr lang="es-ES" baseline="0" noProof="0" dirty="0"/>
              <a:t>Página 10 – Datos importantes para asistir al PEM </a:t>
            </a:r>
          </a:p>
          <a:p>
            <a:r>
              <a:rPr lang="es-ES" baseline="0" noProof="0" dirty="0"/>
              <a:t>Página 11 – Cómo pedir una buena referencia</a:t>
            </a:r>
          </a:p>
          <a:p>
            <a:r>
              <a:rPr lang="es-ES" baseline="0" noProof="0" dirty="0"/>
              <a:t>Página 12 – Hoja HORLI, para sus 1&amp;1 con miembros.</a:t>
            </a:r>
          </a:p>
          <a:p>
            <a:r>
              <a:rPr lang="es-ES" baseline="0" noProof="0" dirty="0"/>
              <a:t>Página 13 – Acciones importantes </a:t>
            </a:r>
          </a:p>
          <a:p>
            <a:r>
              <a:rPr lang="es-ES" baseline="0" noProof="0" dirty="0"/>
              <a:t>Página 14- Hoja de control de los 1&amp;1 con su Embajador</a:t>
            </a:r>
          </a:p>
          <a:p>
            <a:r>
              <a:rPr lang="es-ES" baseline="0" noProof="0" dirty="0"/>
              <a:t>Página 15 y 16- Hoja para anotaciones. </a:t>
            </a:r>
          </a:p>
          <a:p>
            <a:r>
              <a:rPr lang="es-ES" baseline="0" noProof="0" dirty="0"/>
              <a:t>El Programa de Pasaportes debe completarse en los primeros 90 días.</a:t>
            </a:r>
          </a:p>
          <a:p>
            <a:endParaRPr lang="es-ES" baseline="0" noProof="0" dirty="0"/>
          </a:p>
          <a:p>
            <a:endParaRPr lang="es-MX" dirty="0"/>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24</a:t>
            </a:fld>
            <a:endParaRPr lang="es-MX"/>
          </a:p>
        </p:txBody>
      </p:sp>
    </p:spTree>
    <p:extLst>
      <p:ext uri="{BB962C8B-B14F-4D97-AF65-F5344CB8AC3E}">
        <p14:creationId xmlns:p14="http://schemas.microsoft.com/office/powerpoint/2010/main" val="164155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25</a:t>
            </a:fld>
            <a:endParaRPr lang="es-MX"/>
          </a:p>
        </p:txBody>
      </p:sp>
    </p:spTree>
    <p:extLst>
      <p:ext uri="{BB962C8B-B14F-4D97-AF65-F5344CB8AC3E}">
        <p14:creationId xmlns:p14="http://schemas.microsoft.com/office/powerpoint/2010/main" val="3306847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26</a:t>
            </a:fld>
            <a:endParaRPr lang="es-MX"/>
          </a:p>
        </p:txBody>
      </p:sp>
    </p:spTree>
    <p:extLst>
      <p:ext uri="{BB962C8B-B14F-4D97-AF65-F5344CB8AC3E}">
        <p14:creationId xmlns:p14="http://schemas.microsoft.com/office/powerpoint/2010/main" val="2698123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27</a:t>
            </a:fld>
            <a:endParaRPr lang="es-MX"/>
          </a:p>
        </p:txBody>
      </p:sp>
    </p:spTree>
    <p:extLst>
      <p:ext uri="{BB962C8B-B14F-4D97-AF65-F5344CB8AC3E}">
        <p14:creationId xmlns:p14="http://schemas.microsoft.com/office/powerpoint/2010/main" val="51565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28</a:t>
            </a:fld>
            <a:endParaRPr lang="es-MX"/>
          </a:p>
        </p:txBody>
      </p:sp>
    </p:spTree>
    <p:extLst>
      <p:ext uri="{BB962C8B-B14F-4D97-AF65-F5344CB8AC3E}">
        <p14:creationId xmlns:p14="http://schemas.microsoft.com/office/powerpoint/2010/main" val="528596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Esto es para el Coordinador </a:t>
            </a:r>
            <a:r>
              <a:rPr lang="es-MX"/>
              <a:t>de Mentores..</a:t>
            </a:r>
          </a:p>
          <a:p>
            <a:endParaRPr lang="es-MX" dirty="0"/>
          </a:p>
        </p:txBody>
      </p:sp>
      <p:sp>
        <p:nvSpPr>
          <p:cNvPr id="4" name="Marcador de número de diapositiva 3"/>
          <p:cNvSpPr>
            <a:spLocks noGrp="1"/>
          </p:cNvSpPr>
          <p:nvPr>
            <p:ph type="sldNum" sz="quarter" idx="5"/>
          </p:nvPr>
        </p:nvSpPr>
        <p:spPr/>
        <p:txBody>
          <a:bodyPr/>
          <a:lstStyle/>
          <a:p>
            <a:fld id="{C99C7AC0-66C5-46B3-8978-44B0BDC617A1}" type="slidenum">
              <a:rPr lang="es-MX" smtClean="0"/>
              <a:t>29</a:t>
            </a:fld>
            <a:endParaRPr lang="es-MX"/>
          </a:p>
        </p:txBody>
      </p:sp>
    </p:spTree>
    <p:extLst>
      <p:ext uri="{BB962C8B-B14F-4D97-AF65-F5344CB8AC3E}">
        <p14:creationId xmlns:p14="http://schemas.microsoft.com/office/powerpoint/2010/main" val="217823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3</a:t>
            </a:fld>
            <a:endParaRPr lang="es-MX"/>
          </a:p>
        </p:txBody>
      </p:sp>
    </p:spTree>
    <p:extLst>
      <p:ext uri="{BB962C8B-B14F-4D97-AF65-F5344CB8AC3E}">
        <p14:creationId xmlns:p14="http://schemas.microsoft.com/office/powerpoint/2010/main" val="3299128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65175" y="1192213"/>
            <a:ext cx="5729288" cy="3222625"/>
          </a:xfrm>
        </p:spPr>
      </p:sp>
      <p:sp>
        <p:nvSpPr>
          <p:cNvPr id="3" name="Marcador de notas 2"/>
          <p:cNvSpPr>
            <a:spLocks noGrp="1"/>
          </p:cNvSpPr>
          <p:nvPr>
            <p:ph type="body" idx="1"/>
          </p:nvPr>
        </p:nvSpPr>
        <p:spPr/>
        <p:txBody>
          <a:bodyPr/>
          <a:lstStyle/>
          <a:p>
            <a:r>
              <a:rPr lang="es-MX" dirty="0"/>
              <a:t>LOS PASAPORTES SE DEBEN PEDIR A LA OFNA NAL </a:t>
            </a:r>
          </a:p>
          <a:p>
            <a:endParaRPr lang="es-MX" dirty="0"/>
          </a:p>
        </p:txBody>
      </p:sp>
      <p:sp>
        <p:nvSpPr>
          <p:cNvPr id="4" name="Marcador de número de diapositiva 3"/>
          <p:cNvSpPr>
            <a:spLocks noGrp="1"/>
          </p:cNvSpPr>
          <p:nvPr>
            <p:ph type="sldNum" sz="quarter" idx="10"/>
          </p:nvPr>
        </p:nvSpPr>
        <p:spPr/>
        <p:txBody>
          <a:bodyPr/>
          <a:lstStyle/>
          <a:p>
            <a:fld id="{C99C7AC0-66C5-46B3-8978-44B0BDC617A1}" type="slidenum">
              <a:rPr lang="es-MX" smtClean="0"/>
              <a:t>30</a:t>
            </a:fld>
            <a:endParaRPr lang="es-MX"/>
          </a:p>
        </p:txBody>
      </p:sp>
    </p:spTree>
    <p:extLst>
      <p:ext uri="{BB962C8B-B14F-4D97-AF65-F5344CB8AC3E}">
        <p14:creationId xmlns:p14="http://schemas.microsoft.com/office/powerpoint/2010/main" val="1117791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65175" y="1192213"/>
            <a:ext cx="5729288" cy="3222625"/>
          </a:xfrm>
        </p:spPr>
      </p:sp>
      <p:sp>
        <p:nvSpPr>
          <p:cNvPr id="3" name="Marcador de notas 2"/>
          <p:cNvSpPr>
            <a:spLocks noGrp="1"/>
          </p:cNvSpPr>
          <p:nvPr>
            <p:ph type="body" idx="1"/>
          </p:nvPr>
        </p:nvSpPr>
        <p:spPr/>
        <p:txBody>
          <a:bodyPr/>
          <a:lstStyle/>
          <a:p>
            <a:r>
              <a:rPr lang="en-US" baseline="0" dirty="0"/>
              <a:t> </a:t>
            </a:r>
          </a:p>
          <a:p>
            <a:endParaRPr lang="es-MX" dirty="0"/>
          </a:p>
        </p:txBody>
      </p:sp>
      <p:sp>
        <p:nvSpPr>
          <p:cNvPr id="4" name="Marcador de número de diapositiva 3"/>
          <p:cNvSpPr>
            <a:spLocks noGrp="1"/>
          </p:cNvSpPr>
          <p:nvPr>
            <p:ph type="sldNum" sz="quarter" idx="10"/>
          </p:nvPr>
        </p:nvSpPr>
        <p:spPr/>
        <p:txBody>
          <a:bodyPr/>
          <a:lstStyle/>
          <a:p>
            <a:fld id="{07017BDE-341E-4F26-81AE-821B68C51C83}" type="slidenum">
              <a:rPr lang="es-ES" smtClean="0"/>
              <a:pPr/>
              <a:t>31</a:t>
            </a:fld>
            <a:endParaRPr lang="es-ES"/>
          </a:p>
        </p:txBody>
      </p:sp>
    </p:spTree>
    <p:extLst>
      <p:ext uri="{BB962C8B-B14F-4D97-AF65-F5344CB8AC3E}">
        <p14:creationId xmlns:p14="http://schemas.microsoft.com/office/powerpoint/2010/main" val="368490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r>
              <a:rPr lang="es-MX" baseline="0" dirty="0"/>
              <a:t>No tener retención de miembros implica dinero y tiempo muy valioso. Es nuestro bien más preciado de los empresarios. Necesitamos mejorar la retención a través de una selección excelente de nuevos miembros, y una apropiada incorporación al capítulo. </a:t>
            </a:r>
          </a:p>
          <a:p>
            <a:r>
              <a:rPr lang="es-MX" baseline="0" dirty="0"/>
              <a:t>Darles las herramientas a cada miembro del equipo de liderazgo para que tengan clara idea de lo que es su responsabilidad y sus alcances, con el único objetivo de llevar a buen puerto al capítulo entero Y CREZCA EN GANANCIAS Y MIEMBROS.</a:t>
            </a:r>
          </a:p>
          <a:p>
            <a:r>
              <a:rPr lang="es-MX" dirty="0"/>
              <a:t>Sólo el 50% (65% promedio del TOP MEXICO) o menos renuevan en el primer año. </a:t>
            </a:r>
          </a:p>
        </p:txBody>
      </p:sp>
      <p:sp>
        <p:nvSpPr>
          <p:cNvPr id="4" name="Marcador de número de diapositiva 3"/>
          <p:cNvSpPr>
            <a:spLocks noGrp="1"/>
          </p:cNvSpPr>
          <p:nvPr>
            <p:ph type="sldNum" sz="quarter" idx="10"/>
          </p:nvPr>
        </p:nvSpPr>
        <p:spPr/>
        <p:txBody>
          <a:bodyPr/>
          <a:lstStyle/>
          <a:p>
            <a:fld id="{38B02154-2F55-40C7-AEE2-1CC362AA620C}" type="slidenum">
              <a:rPr lang="es-ES" smtClean="0"/>
              <a:pPr/>
              <a:t>4</a:t>
            </a:fld>
            <a:endParaRPr lang="es-ES"/>
          </a:p>
        </p:txBody>
      </p:sp>
    </p:spTree>
    <p:extLst>
      <p:ext uri="{BB962C8B-B14F-4D97-AF65-F5344CB8AC3E}">
        <p14:creationId xmlns:p14="http://schemas.microsoft.com/office/powerpoint/2010/main" val="218864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ES" baseline="0" noProof="0" dirty="0"/>
              <a:t>Obtener la respuesta de los participantes. </a:t>
            </a:r>
            <a:r>
              <a:rPr lang="es-ES" b="1" baseline="0" noProof="0" dirty="0">
                <a:solidFill>
                  <a:srgbClr val="FF0000"/>
                </a:solidFill>
              </a:rPr>
              <a:t>"¿Cuál es el efecto de la baja retención?</a:t>
            </a:r>
            <a:r>
              <a:rPr lang="es-ES" baseline="0" noProof="0" dirty="0"/>
              <a:t>"</a:t>
            </a:r>
          </a:p>
          <a:p>
            <a:r>
              <a:rPr lang="es-ES" baseline="0" noProof="0" dirty="0"/>
              <a:t>Explica:</a:t>
            </a:r>
          </a:p>
          <a:p>
            <a:r>
              <a:rPr lang="es-ES" baseline="0" noProof="0" dirty="0"/>
              <a:t>“BNI se trata de construir relaciones de confianza. Cada vez que un Miembro abandona el Grupo, los demás Miembros pierden los beneficios de la confianza y de la relación que han construido durante un periodo de tiempo.”</a:t>
            </a:r>
          </a:p>
          <a:p>
            <a:r>
              <a:rPr lang="es-ES" baseline="0" noProof="0" dirty="0"/>
              <a:t>“Costará tiempo y mucho más esfuerzo construir de nuevo esa confianza y relación con los Nuevos Miembros que se han unido al Grupo para sustituir a los Miembros que han dejado el Grupo.”</a:t>
            </a:r>
          </a:p>
          <a:p>
            <a:r>
              <a:rPr lang="es-ES" baseline="0" noProof="0" dirty="0"/>
              <a:t>“Así que cuando un Grupo tiene una tasa de retención baja, el nivel de energía o ímpetu, confianza y de relación entre los Miembros del Grupo también serán bajos. Cuando hay poca confianza y poca relación entre Miembros, estos no están dispuestos a dar referencias de otros Miembros a sus buenos clientes.”</a:t>
            </a:r>
          </a:p>
          <a:p>
            <a:r>
              <a:rPr lang="es-ES" baseline="0" noProof="0" dirty="0"/>
              <a:t>“Por tanto, la tasa de referencias y la calidad de las mismas dentro del Grupo son bajas.”</a:t>
            </a:r>
          </a:p>
          <a:p>
            <a:r>
              <a:rPr lang="es-ES" baseline="0" noProof="0" dirty="0"/>
              <a:t>“Como  consecuencia, no es de extrañar que los Grupos con una baja tasa de retención, tengan poca energía y una moral baja, ya que como Miembros, no consiguen muchos resultados en su Grupo.” hablamos de nuevos miembros y negocios.</a:t>
            </a:r>
          </a:p>
          <a:p>
            <a:r>
              <a:rPr lang="es-ES" baseline="0" noProof="0" dirty="0"/>
              <a:t>“Por eso, es importante para todos los Grupos aspirar a una tasa de retención del 80%. Esto permitirá a los Miembros del Grupo desarrollar una confianza y una fuerte relación mutua, de manera que los Miembros estén dispuestos a trabajar por los demás para obtener más referencias de calidad.”</a:t>
            </a:r>
          </a:p>
          <a:p>
            <a:endParaRPr lang="es-ES_tradnl"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5</a:t>
            </a:fld>
            <a:endParaRPr lang="en-US" dirty="0"/>
          </a:p>
        </p:txBody>
      </p:sp>
    </p:spTree>
    <p:extLst>
      <p:ext uri="{BB962C8B-B14F-4D97-AF65-F5344CB8AC3E}">
        <p14:creationId xmlns:p14="http://schemas.microsoft.com/office/powerpoint/2010/main" val="272853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noProof="0" dirty="0"/>
              <a:t>Explicar.</a:t>
            </a:r>
            <a:endParaRPr lang="es-ES" baseline="0" noProof="0" dirty="0"/>
          </a:p>
          <a:p>
            <a:r>
              <a:rPr lang="es-ES" baseline="0" noProof="0" dirty="0"/>
              <a:t>“Los Grupos con una baja tasa de retención, generalmente, emplean un 80% de su tiempo buscando Nuevos Miembros y solo un 20% en el desarrollo de su propio negocio.” “Los Miembros, al final, se sienten cansados y, en ocasiones, desmoralizados.”</a:t>
            </a:r>
          </a:p>
          <a:p>
            <a:endParaRPr lang="es-ES"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6</a:t>
            </a:fld>
            <a:endParaRPr lang="en-US" dirty="0"/>
          </a:p>
        </p:txBody>
      </p:sp>
    </p:spTree>
    <p:extLst>
      <p:ext uri="{BB962C8B-B14F-4D97-AF65-F5344CB8AC3E}">
        <p14:creationId xmlns:p14="http://schemas.microsoft.com/office/powerpoint/2010/main" val="402597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Explicar.</a:t>
            </a:r>
          </a:p>
          <a:p>
            <a:r>
              <a:rPr lang="es-ES_tradnl" baseline="0" noProof="0" dirty="0"/>
              <a:t>“Los Grupos con una alta tasa de retención, emplean el 20% de su tiempo buscando Nuevos Miembros y el 80% desarrollando su propio negocio.” hay un alto compromiso entre ellos, se sienten orgullos de estar ahí. </a:t>
            </a:r>
          </a:p>
          <a:p>
            <a:r>
              <a:rPr lang="es-ES_tradnl" b="1" baseline="0" noProof="0" dirty="0"/>
              <a:t>Pregunta a los asistentes:</a:t>
            </a:r>
          </a:p>
          <a:p>
            <a:r>
              <a:rPr lang="es-ES_tradnl" baseline="0" noProof="0" dirty="0"/>
              <a:t>“¿En qué situación preferiría estar? ¿En la que emplea el 80% en buscar Nuevos Miembros o en la que emplea ese tiempo en aumentar su negocio?”</a:t>
            </a:r>
            <a:endParaRPr lang="es-ES_tradnl" noProof="0" dirty="0"/>
          </a:p>
          <a:p>
            <a:r>
              <a:rPr lang="es-ES_tradnl" noProof="0" dirty="0"/>
              <a:t>Como respuesta, todo el mundo</a:t>
            </a:r>
            <a:r>
              <a:rPr lang="es-ES_tradnl" baseline="0" noProof="0" dirty="0"/>
              <a:t> dirá que en hacer crecer su negocio.</a:t>
            </a:r>
            <a:endParaRPr lang="es-ES_tradnl"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7</a:t>
            </a:fld>
            <a:endParaRPr lang="en-US" dirty="0"/>
          </a:p>
        </p:txBody>
      </p:sp>
    </p:spTree>
    <p:extLst>
      <p:ext uri="{BB962C8B-B14F-4D97-AF65-F5344CB8AC3E}">
        <p14:creationId xmlns:p14="http://schemas.microsoft.com/office/powerpoint/2010/main" val="79333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noProof="0" dirty="0"/>
              <a:t>¿Cuál es la razón más frecuente de salida de sus miembros? ..</a:t>
            </a:r>
          </a:p>
          <a:p>
            <a:r>
              <a:rPr lang="es-ES_tradnl" noProof="0" dirty="0"/>
              <a:t>1.- falta de confianza y por ende compromiso</a:t>
            </a:r>
          </a:p>
          <a:p>
            <a:r>
              <a:rPr lang="es-ES_tradnl" noProof="0" dirty="0"/>
              <a:t>2.- no saben cómo hacerlo.. Se sienten perdidos. </a:t>
            </a:r>
          </a:p>
          <a:p>
            <a:r>
              <a:rPr lang="es-ES_tradnl" baseline="0" noProof="0" dirty="0"/>
              <a:t>“Estas son por tanto las dos áreas clave en las que debemos centrarnos para asegurarnos de que nuestros Nuevos Miembros resisten el primer año en su Grupo, tanto para el beneficio de los Miembros de su Grupo como para el suyo propio.”</a:t>
            </a:r>
            <a:endParaRPr lang="es-ES_tradnl" noProof="0" dirty="0"/>
          </a:p>
        </p:txBody>
      </p:sp>
      <p:sp>
        <p:nvSpPr>
          <p:cNvPr id="4" name="Date Placeholder 3"/>
          <p:cNvSpPr>
            <a:spLocks noGrp="1"/>
          </p:cNvSpPr>
          <p:nvPr>
            <p:ph type="dt" idx="10"/>
          </p:nvPr>
        </p:nvSpPr>
        <p:spPr/>
        <p:txBody>
          <a:bodyPr/>
          <a:lstStyle/>
          <a:p>
            <a:pPr>
              <a:defRPr/>
            </a:pPr>
            <a:r>
              <a:rPr lang="en-US"/>
              <a:t>BNI Directors Training - Module 2</a:t>
            </a:r>
            <a:endParaRPr lang="en-US" dirty="0"/>
          </a:p>
        </p:txBody>
      </p:sp>
      <p:sp>
        <p:nvSpPr>
          <p:cNvPr id="5" name="Footer Placeholder 4"/>
          <p:cNvSpPr>
            <a:spLocks noGrp="1"/>
          </p:cNvSpPr>
          <p:nvPr>
            <p:ph type="ftr" sz="quarter" idx="11"/>
          </p:nvPr>
        </p:nvSpPr>
        <p:spPr/>
        <p:txBody>
          <a:bodyPr/>
          <a:lstStyle/>
          <a:p>
            <a:pPr>
              <a:defRPr/>
            </a:pPr>
            <a:r>
              <a:rPr lang="en-US"/>
              <a:t>BNI Vietnam June 2012</a:t>
            </a:r>
            <a:endParaRPr lang="en-US" dirty="0"/>
          </a:p>
        </p:txBody>
      </p:sp>
      <p:sp>
        <p:nvSpPr>
          <p:cNvPr id="6" name="Slide Number Placeholder 5"/>
          <p:cNvSpPr>
            <a:spLocks noGrp="1"/>
          </p:cNvSpPr>
          <p:nvPr>
            <p:ph type="sldNum" sz="quarter" idx="12"/>
          </p:nvPr>
        </p:nvSpPr>
        <p:spPr/>
        <p:txBody>
          <a:bodyPr/>
          <a:lstStyle/>
          <a:p>
            <a:pPr>
              <a:defRPr/>
            </a:pPr>
            <a:fld id="{F2025856-E8E3-4C71-9C87-C5B27AA954D4}" type="slidenum">
              <a:rPr lang="en-US" smtClean="0"/>
              <a:pPr>
                <a:defRPr/>
              </a:pPr>
              <a:t>8</a:t>
            </a:fld>
            <a:endParaRPr lang="en-US" dirty="0"/>
          </a:p>
        </p:txBody>
      </p:sp>
    </p:spTree>
    <p:extLst>
      <p:ext uri="{BB962C8B-B14F-4D97-AF65-F5344CB8AC3E}">
        <p14:creationId xmlns:p14="http://schemas.microsoft.com/office/powerpoint/2010/main" val="265764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99C7AC0-66C5-46B3-8978-44B0BDC617A1}" type="slidenum">
              <a:rPr lang="es-MX" smtClean="0"/>
              <a:t>9</a:t>
            </a:fld>
            <a:endParaRPr lang="es-MX"/>
          </a:p>
        </p:txBody>
      </p:sp>
    </p:spTree>
    <p:extLst>
      <p:ext uri="{BB962C8B-B14F-4D97-AF65-F5344CB8AC3E}">
        <p14:creationId xmlns:p14="http://schemas.microsoft.com/office/powerpoint/2010/main" val="180755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9070-5776-406C-8382-D7F41968F1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itle 2">
            <a:extLst>
              <a:ext uri="{FF2B5EF4-FFF2-40B4-BE49-F238E27FC236}">
                <a16:creationId xmlns:a16="http://schemas.microsoft.com/office/drawing/2014/main" id="{96AA7636-6A95-4962-8FC3-CD9A098895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Tree>
    <p:extLst>
      <p:ext uri="{BB962C8B-B14F-4D97-AF65-F5344CB8AC3E}">
        <p14:creationId xmlns:p14="http://schemas.microsoft.com/office/powerpoint/2010/main" val="24160011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7686-6B32-40F2-919E-6A8EB10DA48C}"/>
              </a:ext>
            </a:extLst>
          </p:cNvPr>
          <p:cNvSpPr>
            <a:spLocks noGrp="1"/>
          </p:cNvSpPr>
          <p:nvPr>
            <p:ph type="title"/>
          </p:nvPr>
        </p:nvSpPr>
        <p:spPr>
          <a:xfrm>
            <a:off x="531936" y="457200"/>
            <a:ext cx="4240090"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E733C33F-B546-4CFD-8127-11D65F95AEB8}"/>
              </a:ext>
            </a:extLst>
          </p:cNvPr>
          <p:cNvSpPr>
            <a:spLocks noGrp="1"/>
          </p:cNvSpPr>
          <p:nvPr>
            <p:ph idx="1"/>
          </p:nvPr>
        </p:nvSpPr>
        <p:spPr>
          <a:xfrm>
            <a:off x="5183188" y="457201"/>
            <a:ext cx="6476876" cy="54038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a:extLst>
              <a:ext uri="{FF2B5EF4-FFF2-40B4-BE49-F238E27FC236}">
                <a16:creationId xmlns:a16="http://schemas.microsoft.com/office/drawing/2014/main" id="{ABA53DEC-61C0-4EB7-ADA5-282445E8428D}"/>
              </a:ext>
            </a:extLst>
          </p:cNvPr>
          <p:cNvSpPr>
            <a:spLocks noGrp="1"/>
          </p:cNvSpPr>
          <p:nvPr>
            <p:ph type="body" sz="half" idx="2"/>
          </p:nvPr>
        </p:nvSpPr>
        <p:spPr>
          <a:xfrm>
            <a:off x="531936" y="2057400"/>
            <a:ext cx="42400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72823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93BC-A4EE-4971-96B7-77BDA44C1CC0}"/>
              </a:ext>
            </a:extLst>
          </p:cNvPr>
          <p:cNvSpPr>
            <a:spLocks noGrp="1"/>
          </p:cNvSpPr>
          <p:nvPr>
            <p:ph type="title"/>
          </p:nvPr>
        </p:nvSpPr>
        <p:spPr>
          <a:xfrm>
            <a:off x="567104" y="457200"/>
            <a:ext cx="4204921"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Picture Placeholder 2">
            <a:extLst>
              <a:ext uri="{FF2B5EF4-FFF2-40B4-BE49-F238E27FC236}">
                <a16:creationId xmlns:a16="http://schemas.microsoft.com/office/drawing/2014/main" id="{2F60CEB7-776C-49E4-9FB9-6F88017A7D1B}"/>
              </a:ext>
            </a:extLst>
          </p:cNvPr>
          <p:cNvSpPr>
            <a:spLocks noGrp="1"/>
          </p:cNvSpPr>
          <p:nvPr>
            <p:ph type="pic" idx="1"/>
          </p:nvPr>
        </p:nvSpPr>
        <p:spPr>
          <a:xfrm>
            <a:off x="5183187" y="457201"/>
            <a:ext cx="6492997"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a:extLst>
              <a:ext uri="{FF2B5EF4-FFF2-40B4-BE49-F238E27FC236}">
                <a16:creationId xmlns:a16="http://schemas.microsoft.com/office/drawing/2014/main" id="{5FE5D677-6E29-4736-9C43-A3EADE65C9F8}"/>
              </a:ext>
            </a:extLst>
          </p:cNvPr>
          <p:cNvSpPr>
            <a:spLocks noGrp="1"/>
          </p:cNvSpPr>
          <p:nvPr>
            <p:ph type="body" sz="half" idx="2"/>
          </p:nvPr>
        </p:nvSpPr>
        <p:spPr>
          <a:xfrm>
            <a:off x="567104" y="2057400"/>
            <a:ext cx="420492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8536418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9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380565" y="365127"/>
            <a:ext cx="8722659" cy="1325563"/>
          </a:xfrm>
        </p:spPr>
        <p:txBody>
          <a:bodyPr/>
          <a:lstStyle>
            <a:lvl1pPr algn="ctr">
              <a:defRPr b="1"/>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buClr>
                <a:srgbClr val="84344E"/>
              </a:buClr>
              <a:defRPr sz="2700"/>
            </a:lvl1pPr>
            <a:lvl2pPr marL="514350" indent="-171450">
              <a:buClr>
                <a:schemeClr val="tx1">
                  <a:lumMod val="65000"/>
                  <a:lumOff val="35000"/>
                </a:schemeClr>
              </a:buClr>
              <a:buFont typeface="Wingdings" panose="05000000000000000000" pitchFamily="2" charset="2"/>
              <a:buChar char="§"/>
              <a:defRPr sz="2400"/>
            </a:lvl2pPr>
            <a:lvl3pPr marL="857250" indent="-171450">
              <a:buSzPct val="100000"/>
              <a:buFont typeface="Arial" panose="020B0604020202020204" pitchFamily="34" charset="0"/>
              <a:buChar char="•"/>
              <a:defRPr sz="2100"/>
            </a:lvl3pPr>
            <a:lvl4pPr marL="1200150" indent="-171450">
              <a:buClr>
                <a:srgbClr val="84344E"/>
              </a:buClr>
              <a:buFont typeface="Wingdings" panose="05000000000000000000" pitchFamily="2" charset="2"/>
              <a:buChar char="§"/>
              <a:defRPr sz="1800"/>
            </a:lvl4pPr>
            <a:lvl5pPr marL="1543050" indent="-171450">
              <a:buClr>
                <a:schemeClr val="tx1">
                  <a:lumMod val="65000"/>
                  <a:lumOff val="35000"/>
                </a:schemeClr>
              </a:buClr>
              <a:buFont typeface="Arial" panose="020B0604020202020204" pitchFamily="34" charset="0"/>
              <a:buChar char="•"/>
              <a:defRPr sz="15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4735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C21659F9-8865-0848-BD32-367A76AFBCC6}" type="datetimeFigureOut">
              <a:rPr lang="en-US" smtClean="0"/>
              <a:t>10/27/2021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FA0F9A-27D5-6746-A59D-26C3FF54EB98}" type="slidenum">
              <a:rPr lang="en-US" smtClean="0"/>
              <a:t>‹Nº›</a:t>
            </a:fld>
            <a:endParaRPr lang="en-US"/>
          </a:p>
        </p:txBody>
      </p:sp>
      <p:sp>
        <p:nvSpPr>
          <p:cNvPr id="7" name="Title 1"/>
          <p:cNvSpPr>
            <a:spLocks noGrp="1"/>
          </p:cNvSpPr>
          <p:nvPr>
            <p:ph type="title"/>
          </p:nvPr>
        </p:nvSpPr>
        <p:spPr>
          <a:xfrm>
            <a:off x="3983766" y="260650"/>
            <a:ext cx="5952661" cy="1440159"/>
          </a:xfrm>
        </p:spPr>
        <p:txBody>
          <a:bodyPr rtlCol="0">
            <a:normAutofit fontScale="90000"/>
          </a:bodyPr>
          <a:lstStyle>
            <a:lvl1pPr fontAlgn="auto">
              <a:spcAft>
                <a:spcPts val="0"/>
              </a:spcAft>
              <a:defRPr/>
            </a:lvl1pPr>
          </a:lstStyle>
          <a:p>
            <a:pPr fontAlgn="auto">
              <a:spcAft>
                <a:spcPts val="0"/>
              </a:spcAft>
              <a:defRPr/>
            </a:pPr>
            <a:r>
              <a:rPr lang="pt-PT"/>
              <a:t>Click to edit Master title style</a:t>
            </a:r>
            <a:endParaRPr lang="en-GB" dirty="0"/>
          </a:p>
        </p:txBody>
      </p:sp>
      <p:sp>
        <p:nvSpPr>
          <p:cNvPr id="8" name="Content Placeholder 2"/>
          <p:cNvSpPr>
            <a:spLocks noGrp="1"/>
          </p:cNvSpPr>
          <p:nvPr>
            <p:ph idx="1"/>
          </p:nvPr>
        </p:nvSpPr>
        <p:spPr>
          <a:xfrm>
            <a:off x="609600" y="1844825"/>
            <a:ext cx="10972800" cy="4281339"/>
          </a:xfrm>
        </p:spPr>
        <p:txBody>
          <a:bodyPr/>
          <a:lstStyle/>
          <a:p>
            <a:pPr lvl="0"/>
            <a:r>
              <a:rPr lang="pt-PT"/>
              <a:t>Click to edit Master text styles</a:t>
            </a:r>
          </a:p>
        </p:txBody>
      </p:sp>
    </p:spTree>
    <p:extLst>
      <p:ext uri="{BB962C8B-B14F-4D97-AF65-F5344CB8AC3E}">
        <p14:creationId xmlns:p14="http://schemas.microsoft.com/office/powerpoint/2010/main" val="106760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CB03896-1836-41B9-A806-B5F36E2DA101}"/>
              </a:ext>
            </a:extLst>
          </p:cNvPr>
          <p:cNvSpPr>
            <a:spLocks noGrp="1"/>
          </p:cNvSpPr>
          <p:nvPr>
            <p:ph type="title"/>
          </p:nvPr>
        </p:nvSpPr>
        <p:spPr>
          <a:xfrm>
            <a:off x="565417" y="6449"/>
            <a:ext cx="11169161" cy="105617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10" name="Text Placeholder 9">
            <a:extLst>
              <a:ext uri="{FF2B5EF4-FFF2-40B4-BE49-F238E27FC236}">
                <a16:creationId xmlns:a16="http://schemas.microsoft.com/office/drawing/2014/main" id="{9D4A6CE3-C6CD-4F12-A37E-7F5614E328CB}"/>
              </a:ext>
            </a:extLst>
          </p:cNvPr>
          <p:cNvSpPr>
            <a:spLocks noGrp="1"/>
          </p:cNvSpPr>
          <p:nvPr>
            <p:ph type="body" sz="quarter" idx="10"/>
          </p:nvPr>
        </p:nvSpPr>
        <p:spPr>
          <a:xfrm>
            <a:off x="564928" y="1062625"/>
            <a:ext cx="11169650" cy="45196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1926640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53F0AD-3B13-4F44-A3E7-9E4FF959C877}"/>
              </a:ext>
            </a:extLst>
          </p:cNvPr>
          <p:cNvSpPr>
            <a:spLocks noGrp="1"/>
          </p:cNvSpPr>
          <p:nvPr>
            <p:ph type="body" sz="half" idx="2"/>
          </p:nvPr>
        </p:nvSpPr>
        <p:spPr>
          <a:xfrm>
            <a:off x="650947" y="1894865"/>
            <a:ext cx="4633165" cy="405363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7" name="Text Placeholder 6">
            <a:extLst>
              <a:ext uri="{FF2B5EF4-FFF2-40B4-BE49-F238E27FC236}">
                <a16:creationId xmlns:a16="http://schemas.microsoft.com/office/drawing/2014/main" id="{A02796F8-C0C4-47AB-9E5E-220358CF2E19}"/>
              </a:ext>
            </a:extLst>
          </p:cNvPr>
          <p:cNvSpPr>
            <a:spLocks noGrp="1"/>
          </p:cNvSpPr>
          <p:nvPr>
            <p:ph type="body" sz="quarter" idx="10" hasCustomPrompt="1"/>
          </p:nvPr>
        </p:nvSpPr>
        <p:spPr>
          <a:xfrm>
            <a:off x="633849" y="536713"/>
            <a:ext cx="4650263" cy="1182756"/>
          </a:xfrm>
        </p:spPr>
        <p:txBody>
          <a:bodyPr>
            <a:noAutofit/>
          </a:bodyPr>
          <a:lstStyle>
            <a:lvl1pPr marL="0" indent="0">
              <a:buNone/>
              <a:defRPr sz="3200" b="1" baseline="0"/>
            </a:lvl1pPr>
          </a:lstStyle>
          <a:p>
            <a:pPr lvl="0"/>
            <a:r>
              <a:rPr lang="en-US"/>
              <a:t>Click to edit Master Title</a:t>
            </a:r>
          </a:p>
        </p:txBody>
      </p:sp>
      <p:sp>
        <p:nvSpPr>
          <p:cNvPr id="2" name="Right Triangle 1">
            <a:extLst>
              <a:ext uri="{FF2B5EF4-FFF2-40B4-BE49-F238E27FC236}">
                <a16:creationId xmlns:a16="http://schemas.microsoft.com/office/drawing/2014/main" id="{9778B11E-866D-314C-BBC2-98B616473B29}"/>
              </a:ext>
            </a:extLst>
          </p:cNvPr>
          <p:cNvSpPr/>
          <p:nvPr userDrawn="1"/>
        </p:nvSpPr>
        <p:spPr>
          <a:xfrm rot="5400000">
            <a:off x="5792058" y="546382"/>
            <a:ext cx="2124949" cy="2124949"/>
          </a:xfrm>
          <a:prstGeom prst="rtTriangle">
            <a:avLst/>
          </a:prstGeom>
          <a:solidFill>
            <a:srgbClr val="CF203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A0068319-38CA-416F-9C63-2CD7C3ECD01F}"/>
              </a:ext>
            </a:extLst>
          </p:cNvPr>
          <p:cNvSpPr>
            <a:spLocks noGrp="1"/>
          </p:cNvSpPr>
          <p:nvPr>
            <p:ph type="pic" sz="quarter" idx="12"/>
          </p:nvPr>
        </p:nvSpPr>
        <p:spPr>
          <a:xfrm>
            <a:off x="6335910" y="1036061"/>
            <a:ext cx="5033400" cy="4713329"/>
          </a:xfrm>
          <a:solidFill>
            <a:schemeClr val="bg1">
              <a:lumMod val="85000"/>
            </a:schemeClr>
          </a:solidFill>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1481455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3853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0CE6-DD4D-4A54-BB74-EAA301F3085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580A86A5-11A9-420F-A5E0-3221F4CF36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5293597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0A4F7-B89C-4624-8C53-A901EAA33858}"/>
              </a:ext>
            </a:extLst>
          </p:cNvPr>
          <p:cNvSpPr>
            <a:spLocks noGrp="1"/>
          </p:cNvSpPr>
          <p:nvPr>
            <p:ph sz="half" idx="1"/>
          </p:nvPr>
        </p:nvSpPr>
        <p:spPr>
          <a:xfrm>
            <a:off x="587619" y="1058579"/>
            <a:ext cx="5490797" cy="432558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a:extLst>
              <a:ext uri="{FF2B5EF4-FFF2-40B4-BE49-F238E27FC236}">
                <a16:creationId xmlns:a16="http://schemas.microsoft.com/office/drawing/2014/main" id="{416ACEA7-0846-429C-BA19-B33ACF12A072}"/>
              </a:ext>
            </a:extLst>
          </p:cNvPr>
          <p:cNvSpPr>
            <a:spLocks noGrp="1"/>
          </p:cNvSpPr>
          <p:nvPr>
            <p:ph sz="half" idx="2"/>
          </p:nvPr>
        </p:nvSpPr>
        <p:spPr>
          <a:xfrm>
            <a:off x="6230816" y="1058579"/>
            <a:ext cx="5525964"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Title Placeholder 1">
            <a:extLst>
              <a:ext uri="{FF2B5EF4-FFF2-40B4-BE49-F238E27FC236}">
                <a16:creationId xmlns:a16="http://schemas.microsoft.com/office/drawing/2014/main" id="{E1BF993A-EF70-465C-BBD6-E10F4F0DF007}"/>
              </a:ext>
            </a:extLst>
          </p:cNvPr>
          <p:cNvSpPr>
            <a:spLocks noGrp="1"/>
          </p:cNvSpPr>
          <p:nvPr>
            <p:ph type="title"/>
          </p:nvPr>
        </p:nvSpPr>
        <p:spPr>
          <a:xfrm>
            <a:off x="587619" y="2403"/>
            <a:ext cx="11169161" cy="105617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11929478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D045EC-518F-4A5B-9F10-F6FEAAD33B88}"/>
              </a:ext>
            </a:extLst>
          </p:cNvPr>
          <p:cNvSpPr>
            <a:spLocks noGrp="1"/>
          </p:cNvSpPr>
          <p:nvPr>
            <p:ph type="body" idx="1"/>
          </p:nvPr>
        </p:nvSpPr>
        <p:spPr>
          <a:xfrm>
            <a:off x="530999" y="1075713"/>
            <a:ext cx="546857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6FE8D648-BB84-4A24-8F33-2462403CD35D}"/>
              </a:ext>
            </a:extLst>
          </p:cNvPr>
          <p:cNvSpPr>
            <a:spLocks noGrp="1"/>
          </p:cNvSpPr>
          <p:nvPr>
            <p:ph sz="half" idx="2"/>
          </p:nvPr>
        </p:nvSpPr>
        <p:spPr>
          <a:xfrm>
            <a:off x="529004" y="1922143"/>
            <a:ext cx="5468572"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a:extLst>
              <a:ext uri="{FF2B5EF4-FFF2-40B4-BE49-F238E27FC236}">
                <a16:creationId xmlns:a16="http://schemas.microsoft.com/office/drawing/2014/main" id="{C66C91A6-CB77-4929-9C80-01DECAA5A757}"/>
              </a:ext>
            </a:extLst>
          </p:cNvPr>
          <p:cNvSpPr>
            <a:spLocks noGrp="1"/>
          </p:cNvSpPr>
          <p:nvPr>
            <p:ph type="body" sz="quarter" idx="3"/>
          </p:nvPr>
        </p:nvSpPr>
        <p:spPr>
          <a:xfrm>
            <a:off x="6172200" y="1098231"/>
            <a:ext cx="552596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AF2D644D-1145-4DCC-BBAE-6BEE7AAE659C}"/>
              </a:ext>
            </a:extLst>
          </p:cNvPr>
          <p:cNvSpPr>
            <a:spLocks noGrp="1"/>
          </p:cNvSpPr>
          <p:nvPr>
            <p:ph sz="quarter" idx="4"/>
          </p:nvPr>
        </p:nvSpPr>
        <p:spPr>
          <a:xfrm>
            <a:off x="6172200" y="1922143"/>
            <a:ext cx="5525964"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itle Placeholder 1">
            <a:extLst>
              <a:ext uri="{FF2B5EF4-FFF2-40B4-BE49-F238E27FC236}">
                <a16:creationId xmlns:a16="http://schemas.microsoft.com/office/drawing/2014/main" id="{B22D4903-112B-4623-B6AC-0777EBA38F6D}"/>
              </a:ext>
            </a:extLst>
          </p:cNvPr>
          <p:cNvSpPr>
            <a:spLocks noGrp="1"/>
          </p:cNvSpPr>
          <p:nvPr>
            <p:ph type="title"/>
          </p:nvPr>
        </p:nvSpPr>
        <p:spPr>
          <a:xfrm>
            <a:off x="529004" y="0"/>
            <a:ext cx="11169161" cy="105617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9994291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D586FA4-FBF2-4332-BD92-04788C6B2E04}"/>
              </a:ext>
            </a:extLst>
          </p:cNvPr>
          <p:cNvSpPr>
            <a:spLocks noGrp="1"/>
          </p:cNvSpPr>
          <p:nvPr>
            <p:ph type="title"/>
          </p:nvPr>
        </p:nvSpPr>
        <p:spPr>
          <a:xfrm>
            <a:off x="511419" y="0"/>
            <a:ext cx="11169161" cy="105617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4681944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889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A02FF0-C809-8646-916E-1F557617758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68097" y="5813346"/>
            <a:ext cx="2033474" cy="1064866"/>
          </a:xfrm>
          <a:prstGeom prst="rect">
            <a:avLst/>
          </a:prstGeom>
        </p:spPr>
      </p:pic>
      <p:sp>
        <p:nvSpPr>
          <p:cNvPr id="11" name="Title Placeholder 1">
            <a:extLst>
              <a:ext uri="{FF2B5EF4-FFF2-40B4-BE49-F238E27FC236}">
                <a16:creationId xmlns:a16="http://schemas.microsoft.com/office/drawing/2014/main" id="{C51039D2-5428-4F9C-983B-E871C7CFC06D}"/>
              </a:ext>
            </a:extLst>
          </p:cNvPr>
          <p:cNvSpPr>
            <a:spLocks noGrp="1"/>
          </p:cNvSpPr>
          <p:nvPr>
            <p:ph type="title"/>
          </p:nvPr>
        </p:nvSpPr>
        <p:spPr>
          <a:xfrm>
            <a:off x="597785" y="0"/>
            <a:ext cx="11169161" cy="105617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7" name="Text Placeholder 6">
            <a:extLst>
              <a:ext uri="{FF2B5EF4-FFF2-40B4-BE49-F238E27FC236}">
                <a16:creationId xmlns:a16="http://schemas.microsoft.com/office/drawing/2014/main" id="{382E9E18-8709-465F-B920-AAE11B6304A8}"/>
              </a:ext>
            </a:extLst>
          </p:cNvPr>
          <p:cNvSpPr>
            <a:spLocks noGrp="1"/>
          </p:cNvSpPr>
          <p:nvPr>
            <p:ph type="body" idx="1"/>
          </p:nvPr>
        </p:nvSpPr>
        <p:spPr>
          <a:xfrm>
            <a:off x="565417" y="1062790"/>
            <a:ext cx="11169161" cy="45280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3" name="Picture 2" descr="A close up of a sign&#10;&#10;Description automatically generated">
            <a:extLst>
              <a:ext uri="{FF2B5EF4-FFF2-40B4-BE49-F238E27FC236}">
                <a16:creationId xmlns:a16="http://schemas.microsoft.com/office/drawing/2014/main" id="{C7600220-594C-1C45-8392-17C39B7150D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0963" y="6200421"/>
            <a:ext cx="798042" cy="543066"/>
          </a:xfrm>
          <a:prstGeom prst="rect">
            <a:avLst/>
          </a:prstGeom>
        </p:spPr>
      </p:pic>
    </p:spTree>
    <p:extLst>
      <p:ext uri="{BB962C8B-B14F-4D97-AF65-F5344CB8AC3E}">
        <p14:creationId xmlns:p14="http://schemas.microsoft.com/office/powerpoint/2010/main" val="3444546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xStyles>
    <p:title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MX" sz="4400" i="1" dirty="0"/>
              <a:t>Pasaporte al Éxito</a:t>
            </a:r>
            <a:endParaRPr lang="es-MX" dirty="0"/>
          </a:p>
        </p:txBody>
      </p:sp>
      <p:sp>
        <p:nvSpPr>
          <p:cNvPr id="5" name="Subtitle 4"/>
          <p:cNvSpPr>
            <a:spLocks noGrp="1"/>
          </p:cNvSpPr>
          <p:nvPr>
            <p:ph type="subTitle" idx="1"/>
          </p:nvPr>
        </p:nvSpPr>
        <p:spPr>
          <a:xfrm>
            <a:off x="6750478" y="5524914"/>
            <a:ext cx="3602181" cy="844262"/>
          </a:xfrm>
        </p:spPr>
        <p:txBody>
          <a:bodyPr/>
          <a:lstStyle/>
          <a:p>
            <a:r>
              <a:rPr lang="es-MX" dirty="0"/>
              <a:t>Oficina Nacional</a:t>
            </a:r>
          </a:p>
        </p:txBody>
      </p:sp>
    </p:spTree>
    <p:extLst>
      <p:ext uri="{BB962C8B-B14F-4D97-AF65-F5344CB8AC3E}">
        <p14:creationId xmlns:p14="http://schemas.microsoft.com/office/powerpoint/2010/main" val="1558783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7E0AAC-9AB8-4B57-AF1E-2FED848D9CED}"/>
              </a:ext>
            </a:extLst>
          </p:cNvPr>
          <p:cNvSpPr>
            <a:spLocks noGrp="1"/>
          </p:cNvSpPr>
          <p:nvPr>
            <p:ph idx="1"/>
          </p:nvPr>
        </p:nvSpPr>
        <p:spPr/>
        <p:txBody>
          <a:bodyPr>
            <a:normAutofit/>
          </a:bodyPr>
          <a:lstStyle/>
          <a:p>
            <a:pPr marL="0" indent="0" algn="ctr">
              <a:buNone/>
            </a:pPr>
            <a:endParaRPr lang="es-419" sz="3200" dirty="0"/>
          </a:p>
          <a:p>
            <a:pPr marL="0" indent="0" algn="ctr">
              <a:buNone/>
            </a:pPr>
            <a:endParaRPr lang="es-419" sz="3200" dirty="0"/>
          </a:p>
          <a:p>
            <a:pPr marL="0" indent="0" algn="ctr">
              <a:buNone/>
            </a:pPr>
            <a:r>
              <a:rPr lang="es-419" sz="3200" dirty="0"/>
              <a:t>El Pasaporte al éxito fue desarrollado como una herramienta de mentoría para</a:t>
            </a:r>
            <a:r>
              <a:rPr lang="es-419" sz="3200" b="1" dirty="0"/>
              <a:t> incrementar la retención </a:t>
            </a:r>
            <a:r>
              <a:rPr lang="es-419" sz="3200" dirty="0"/>
              <a:t>del primer año en tú capítulo.</a:t>
            </a:r>
            <a:endParaRPr lang="es-ES" sz="3200" dirty="0"/>
          </a:p>
          <a:p>
            <a:pPr marL="0" indent="0" algn="ctr">
              <a:buNone/>
            </a:pPr>
            <a:endParaRPr lang="es-MX" sz="4400" dirty="0"/>
          </a:p>
        </p:txBody>
      </p:sp>
    </p:spTree>
    <p:extLst>
      <p:ext uri="{BB962C8B-B14F-4D97-AF65-F5344CB8AC3E}">
        <p14:creationId xmlns:p14="http://schemas.microsoft.com/office/powerpoint/2010/main" val="66237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FE32E-2BA4-4FD1-96A9-72B9D8B2CC39}"/>
              </a:ext>
            </a:extLst>
          </p:cNvPr>
          <p:cNvSpPr>
            <a:spLocks noGrp="1"/>
          </p:cNvSpPr>
          <p:nvPr>
            <p:ph type="title"/>
          </p:nvPr>
        </p:nvSpPr>
        <p:spPr>
          <a:xfrm>
            <a:off x="1364673" y="1340487"/>
            <a:ext cx="9247909" cy="1325563"/>
          </a:xfrm>
        </p:spPr>
        <p:txBody>
          <a:bodyPr>
            <a:normAutofit/>
          </a:bodyPr>
          <a:lstStyle/>
          <a:p>
            <a:r>
              <a:rPr lang="es-MX" sz="3600" dirty="0"/>
              <a:t>El objetivo del Programa de Pasaporte</a:t>
            </a:r>
          </a:p>
        </p:txBody>
      </p:sp>
      <p:sp>
        <p:nvSpPr>
          <p:cNvPr id="3" name="Marcador de contenido 2">
            <a:extLst>
              <a:ext uri="{FF2B5EF4-FFF2-40B4-BE49-F238E27FC236}">
                <a16:creationId xmlns:a16="http://schemas.microsoft.com/office/drawing/2014/main" id="{E85E4337-472C-4729-AC36-59D91C4BDAEB}"/>
              </a:ext>
            </a:extLst>
          </p:cNvPr>
          <p:cNvSpPr>
            <a:spLocks noGrp="1"/>
          </p:cNvSpPr>
          <p:nvPr>
            <p:ph idx="1"/>
          </p:nvPr>
        </p:nvSpPr>
        <p:spPr>
          <a:xfrm>
            <a:off x="838200" y="3151188"/>
            <a:ext cx="10515600" cy="2761615"/>
          </a:xfrm>
        </p:spPr>
        <p:txBody>
          <a:bodyPr>
            <a:normAutofit lnSpcReduction="10000"/>
          </a:bodyPr>
          <a:lstStyle/>
          <a:p>
            <a:pPr marL="0" indent="0" algn="ctr">
              <a:buNone/>
            </a:pPr>
            <a:r>
              <a:rPr lang="es-MX" sz="3200" i="1" dirty="0"/>
              <a:t>Enseñart</a:t>
            </a:r>
            <a:r>
              <a:rPr lang="es-MX" sz="3200" dirty="0"/>
              <a:t>e </a:t>
            </a:r>
            <a:r>
              <a:rPr lang="es-MX" sz="3600" dirty="0"/>
              <a:t>como</a:t>
            </a:r>
            <a:r>
              <a:rPr lang="es-MX" sz="3200" dirty="0"/>
              <a:t> </a:t>
            </a:r>
            <a:r>
              <a:rPr lang="es-MX" sz="3200" i="1" dirty="0"/>
              <a:t>aplica</a:t>
            </a:r>
            <a:r>
              <a:rPr lang="es-MX" sz="3200" dirty="0"/>
              <a:t>r esta nueva herramienta que </a:t>
            </a:r>
            <a:r>
              <a:rPr lang="es-MX" sz="3200" i="1" dirty="0"/>
              <a:t>construye</a:t>
            </a:r>
            <a:r>
              <a:rPr lang="es-MX" sz="3200" dirty="0"/>
              <a:t> una relación de confianza entre los miembros experimentados y los nuevos miembros aumentando así la posibilidad de incrementar la retención de los nuevos miembros en tus Capítulos desarrollados en la confianza y el compromiso mutuo. </a:t>
            </a:r>
          </a:p>
        </p:txBody>
      </p:sp>
    </p:spTree>
    <p:extLst>
      <p:ext uri="{BB962C8B-B14F-4D97-AF65-F5344CB8AC3E}">
        <p14:creationId xmlns:p14="http://schemas.microsoft.com/office/powerpoint/2010/main" val="417926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6D539-0DC5-491C-84A8-8A79B6A54A61}"/>
              </a:ext>
            </a:extLst>
          </p:cNvPr>
          <p:cNvSpPr>
            <a:spLocks noGrp="1"/>
          </p:cNvSpPr>
          <p:nvPr>
            <p:ph type="title"/>
          </p:nvPr>
        </p:nvSpPr>
        <p:spPr>
          <a:xfrm>
            <a:off x="1672691" y="823277"/>
            <a:ext cx="8722659" cy="1325563"/>
          </a:xfrm>
        </p:spPr>
        <p:txBody>
          <a:bodyPr>
            <a:normAutofit fontScale="90000"/>
          </a:bodyPr>
          <a:lstStyle/>
          <a:p>
            <a:r>
              <a:rPr lang="es-MX" dirty="0"/>
              <a:t>Nos ayudará a tener un Programa de Mentores más participativo y activo</a:t>
            </a:r>
          </a:p>
        </p:txBody>
      </p:sp>
      <p:pic>
        <p:nvPicPr>
          <p:cNvPr id="5" name="Marcador de contenido 4">
            <a:extLst>
              <a:ext uri="{FF2B5EF4-FFF2-40B4-BE49-F238E27FC236}">
                <a16:creationId xmlns:a16="http://schemas.microsoft.com/office/drawing/2014/main" id="{A1A5CA8D-233B-44FD-AF80-E395101BAF7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8231"/>
          <a:stretch/>
        </p:blipFill>
        <p:spPr>
          <a:xfrm>
            <a:off x="4478302" y="2148840"/>
            <a:ext cx="3111439" cy="4107636"/>
          </a:xfrm>
        </p:spPr>
      </p:pic>
    </p:spTree>
    <p:extLst>
      <p:ext uri="{BB962C8B-B14F-4D97-AF65-F5344CB8AC3E}">
        <p14:creationId xmlns:p14="http://schemas.microsoft.com/office/powerpoint/2010/main" val="284366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15749" y="775052"/>
            <a:ext cx="8712968" cy="648072"/>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4000" dirty="0">
                <a:ea typeface="+mn-ea"/>
              </a:rPr>
              <a:t>¿</a:t>
            </a:r>
            <a:r>
              <a:rPr lang="en-US" sz="4000" dirty="0" err="1">
                <a:ea typeface="+mn-ea"/>
              </a:rPr>
              <a:t>Cómo</a:t>
            </a:r>
            <a:r>
              <a:rPr lang="en-US" sz="4000" dirty="0">
                <a:ea typeface="+mn-ea"/>
              </a:rPr>
              <a:t> </a:t>
            </a:r>
            <a:r>
              <a:rPr lang="en-US" sz="4000" dirty="0" err="1">
                <a:ea typeface="+mn-ea"/>
              </a:rPr>
              <a:t>funciona</a:t>
            </a:r>
            <a:r>
              <a:rPr lang="en-US" sz="4000" dirty="0">
                <a:ea typeface="+mn-ea"/>
              </a:rPr>
              <a:t> el </a:t>
            </a:r>
            <a:r>
              <a:rPr lang="en-US" sz="4000" dirty="0" err="1">
                <a:ea typeface="+mn-ea"/>
              </a:rPr>
              <a:t>Pasaporte</a:t>
            </a:r>
            <a:r>
              <a:rPr lang="en-US" sz="4000" dirty="0">
                <a:ea typeface="+mn-ea"/>
              </a:rPr>
              <a:t>?</a:t>
            </a:r>
            <a:endParaRPr lang="th-TH" sz="4000" dirty="0">
              <a:ea typeface="+mn-ea"/>
            </a:endParaRPr>
          </a:p>
        </p:txBody>
      </p:sp>
      <p:pic>
        <p:nvPicPr>
          <p:cNvPr id="4" name="Picture 2" descr="http://m.c.lnkd.licdn.com/mpr/mpr/p/2/000/238/33b/3f229a5.jpg"/>
          <p:cNvPicPr>
            <a:picLocks noChangeAspect="1" noChangeArrowheads="1"/>
          </p:cNvPicPr>
          <p:nvPr/>
        </p:nvPicPr>
        <p:blipFill>
          <a:blip r:embed="rId3" cstate="email"/>
          <a:srcRect/>
          <a:stretch>
            <a:fillRect/>
          </a:stretch>
        </p:blipFill>
        <p:spPr bwMode="auto">
          <a:xfrm>
            <a:off x="3412925" y="2723626"/>
            <a:ext cx="6120680" cy="3403098"/>
          </a:xfrm>
          <a:prstGeom prst="rect">
            <a:avLst/>
          </a:prstGeom>
          <a:noFill/>
        </p:spPr>
      </p:pic>
      <p:sp>
        <p:nvSpPr>
          <p:cNvPr id="6" name="TextBox 5"/>
          <p:cNvSpPr txBox="1"/>
          <p:nvPr/>
        </p:nvSpPr>
        <p:spPr>
          <a:xfrm>
            <a:off x="4727848" y="1523297"/>
            <a:ext cx="3456384" cy="1200329"/>
          </a:xfrm>
          <a:prstGeom prst="rect">
            <a:avLst/>
          </a:prstGeom>
          <a:noFill/>
        </p:spPr>
        <p:txBody>
          <a:bodyPr wrap="square" rtlCol="0">
            <a:spAutoFit/>
          </a:bodyPr>
          <a:lstStyle/>
          <a:p>
            <a:pPr algn="ctr"/>
            <a:r>
              <a:rPr lang="en-US" sz="3600" dirty="0" err="1">
                <a:latin typeface="Arial" pitchFamily="34" charset="0"/>
                <a:cs typeface="Arial" pitchFamily="34" charset="0"/>
              </a:rPr>
              <a:t>Coordinador</a:t>
            </a:r>
            <a:r>
              <a:rPr lang="en-US" sz="3600" dirty="0">
                <a:latin typeface="Arial" pitchFamily="34" charset="0"/>
                <a:cs typeface="Arial" pitchFamily="34" charset="0"/>
              </a:rPr>
              <a:t> de </a:t>
            </a:r>
            <a:r>
              <a:rPr lang="en-US" sz="3600" dirty="0" err="1">
                <a:latin typeface="Arial" pitchFamily="34" charset="0"/>
                <a:cs typeface="Arial" pitchFamily="34" charset="0"/>
              </a:rPr>
              <a:t>Mentores</a:t>
            </a:r>
            <a:endParaRPr lang="en-GB" sz="3600" dirty="0">
              <a:latin typeface="Arial" pitchFamily="34" charset="0"/>
              <a:cs typeface="Arial" pitchFamily="34" charset="0"/>
            </a:endParaRPr>
          </a:p>
        </p:txBody>
      </p:sp>
      <p:sp>
        <p:nvSpPr>
          <p:cNvPr id="7" name="TextBox 6"/>
          <p:cNvSpPr txBox="1"/>
          <p:nvPr/>
        </p:nvSpPr>
        <p:spPr>
          <a:xfrm>
            <a:off x="755374" y="4425175"/>
            <a:ext cx="3006350" cy="1200329"/>
          </a:xfrm>
          <a:prstGeom prst="rect">
            <a:avLst/>
          </a:prstGeom>
          <a:noFill/>
        </p:spPr>
        <p:txBody>
          <a:bodyPr wrap="square" rtlCol="0">
            <a:spAutoFit/>
          </a:bodyPr>
          <a:lstStyle/>
          <a:p>
            <a:pPr algn="ctr"/>
            <a:r>
              <a:rPr lang="en-US" sz="3600" dirty="0">
                <a:latin typeface="Arial" pitchFamily="34" charset="0"/>
                <a:cs typeface="Arial" pitchFamily="34" charset="0"/>
              </a:rPr>
              <a:t>Mentor</a:t>
            </a:r>
            <a:endParaRPr lang="en-GB" sz="3600" dirty="0">
              <a:latin typeface="Arial" pitchFamily="34" charset="0"/>
              <a:cs typeface="Arial" pitchFamily="34" charset="0"/>
            </a:endParaRPr>
          </a:p>
          <a:p>
            <a:pPr algn="ctr"/>
            <a:r>
              <a:rPr lang="en-US" sz="3600" dirty="0">
                <a:latin typeface="Arial" pitchFamily="34" charset="0"/>
                <a:cs typeface="Arial" pitchFamily="34" charset="0"/>
              </a:rPr>
              <a:t>Personal</a:t>
            </a:r>
            <a:endParaRPr lang="en-GB" sz="3600" dirty="0">
              <a:latin typeface="Arial" pitchFamily="34" charset="0"/>
              <a:cs typeface="Arial" pitchFamily="34" charset="0"/>
            </a:endParaRPr>
          </a:p>
        </p:txBody>
      </p:sp>
      <p:sp>
        <p:nvSpPr>
          <p:cNvPr id="8" name="TextBox 7"/>
          <p:cNvSpPr txBox="1"/>
          <p:nvPr/>
        </p:nvSpPr>
        <p:spPr>
          <a:xfrm>
            <a:off x="9224562" y="4425175"/>
            <a:ext cx="2808311" cy="1200329"/>
          </a:xfrm>
          <a:prstGeom prst="rect">
            <a:avLst/>
          </a:prstGeom>
          <a:noFill/>
        </p:spPr>
        <p:txBody>
          <a:bodyPr wrap="square" rtlCol="0">
            <a:spAutoFit/>
          </a:bodyPr>
          <a:lstStyle/>
          <a:p>
            <a:pPr algn="ctr"/>
            <a:r>
              <a:rPr lang="en-US" sz="3600" dirty="0" err="1">
                <a:latin typeface="Arial" pitchFamily="34" charset="0"/>
                <a:cs typeface="Arial" pitchFamily="34" charset="0"/>
              </a:rPr>
              <a:t>Miembro</a:t>
            </a:r>
            <a:r>
              <a:rPr lang="en-US" sz="3600" dirty="0">
                <a:latin typeface="Arial" pitchFamily="34" charset="0"/>
                <a:cs typeface="Arial" pitchFamily="34" charset="0"/>
              </a:rPr>
              <a:t> Mentor (PP)</a:t>
            </a:r>
            <a:endParaRPr lang="en-GB" sz="3600" dirty="0">
              <a:latin typeface="Arial" pitchFamily="34" charset="0"/>
              <a:cs typeface="Arial" pitchFamily="34" charset="0"/>
            </a:endParaRPr>
          </a:p>
        </p:txBody>
      </p:sp>
    </p:spTree>
    <p:extLst>
      <p:ext uri="{BB962C8B-B14F-4D97-AF65-F5344CB8AC3E}">
        <p14:creationId xmlns:p14="http://schemas.microsoft.com/office/powerpoint/2010/main" val="16183237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39516" y="1043371"/>
            <a:ext cx="8712968" cy="648072"/>
          </a:xfrm>
          <a:noFill/>
          <a:ln w="9525">
            <a:noFill/>
            <a:miter lim="800000"/>
            <a:headEnd/>
            <a:tailEnd/>
          </a:ln>
        </p:spPr>
        <p:txBody>
          <a:bodyPr vert="horz" wrap="square" lIns="91440" tIns="45720" rIns="91440" bIns="45720" numCol="1" rtlCol="0" anchor="t" anchorCtr="0" compatLnSpc="1">
            <a:prstTxWarp prst="textNoShape">
              <a:avLst/>
            </a:prstTxWarp>
            <a:normAutofit fontScale="90000"/>
          </a:bodyPr>
          <a:lstStyle/>
          <a:p>
            <a:pPr marL="338138" indent="-338138">
              <a:spcBef>
                <a:spcPct val="20000"/>
              </a:spcBef>
              <a:buClr>
                <a:srgbClr val="008000"/>
              </a:buClr>
              <a:defRPr/>
            </a:pPr>
            <a:r>
              <a:rPr lang="en-US" sz="4000" dirty="0">
                <a:ea typeface="+mn-ea"/>
              </a:rPr>
              <a:t>Roles del </a:t>
            </a:r>
            <a:r>
              <a:rPr lang="en-US" sz="4000" dirty="0" err="1">
                <a:ea typeface="+mn-ea"/>
              </a:rPr>
              <a:t>Coordinador</a:t>
            </a:r>
            <a:r>
              <a:rPr lang="en-US" sz="4000" dirty="0">
                <a:ea typeface="+mn-ea"/>
              </a:rPr>
              <a:t> de </a:t>
            </a:r>
            <a:r>
              <a:rPr lang="en-US" sz="4000" dirty="0" err="1">
                <a:ea typeface="+mn-ea"/>
              </a:rPr>
              <a:t>Mentores</a:t>
            </a:r>
            <a:endParaRPr lang="th-TH" sz="4000" dirty="0">
              <a:ea typeface="+mn-ea"/>
            </a:endParaRPr>
          </a:p>
        </p:txBody>
      </p:sp>
      <p:sp>
        <p:nvSpPr>
          <p:cNvPr id="4" name="TextBox 3"/>
          <p:cNvSpPr txBox="1"/>
          <p:nvPr/>
        </p:nvSpPr>
        <p:spPr>
          <a:xfrm>
            <a:off x="905123" y="2142508"/>
            <a:ext cx="6221896" cy="4031873"/>
          </a:xfrm>
          <a:prstGeom prst="rect">
            <a:avLst/>
          </a:prstGeom>
          <a:noFill/>
        </p:spPr>
        <p:txBody>
          <a:bodyPr wrap="square" rtlCol="0">
            <a:spAutoFit/>
          </a:bodyPr>
          <a:lstStyle/>
          <a:p>
            <a:pPr marL="261938" indent="-261938">
              <a:buFont typeface="Arial" pitchFamily="34" charset="0"/>
              <a:buChar char="•"/>
            </a:pPr>
            <a:r>
              <a:rPr lang="en-US" sz="3200" dirty="0" err="1">
                <a:latin typeface="Arial" pitchFamily="34" charset="0"/>
                <a:cs typeface="Arial" pitchFamily="34" charset="0"/>
              </a:rPr>
              <a:t>Nombrar</a:t>
            </a:r>
            <a:r>
              <a:rPr lang="en-US" sz="3200" dirty="0">
                <a:latin typeface="Arial" pitchFamily="34" charset="0"/>
                <a:cs typeface="Arial" pitchFamily="34" charset="0"/>
              </a:rPr>
              <a:t> y </a:t>
            </a:r>
            <a:r>
              <a:rPr lang="en-US" sz="3200" dirty="0" err="1">
                <a:latin typeface="Arial" pitchFamily="34" charset="0"/>
                <a:cs typeface="Arial" pitchFamily="34" charset="0"/>
              </a:rPr>
              <a:t>formar</a:t>
            </a:r>
            <a:r>
              <a:rPr lang="en-US" sz="3200" dirty="0">
                <a:latin typeface="Arial" pitchFamily="34" charset="0"/>
                <a:cs typeface="Arial" pitchFamily="34" charset="0"/>
              </a:rPr>
              <a:t> a los </a:t>
            </a:r>
            <a:r>
              <a:rPr lang="en-US" sz="3200" dirty="0" err="1">
                <a:latin typeface="Arial" pitchFamily="34" charset="0"/>
                <a:cs typeface="Arial" pitchFamily="34" charset="0"/>
              </a:rPr>
              <a:t>Miembros</a:t>
            </a:r>
            <a:r>
              <a:rPr lang="en-US" sz="3200" dirty="0">
                <a:latin typeface="Arial" pitchFamily="34" charset="0"/>
                <a:cs typeface="Arial" pitchFamily="34" charset="0"/>
              </a:rPr>
              <a:t> </a:t>
            </a:r>
            <a:r>
              <a:rPr lang="en-US" sz="3200" dirty="0" err="1">
                <a:latin typeface="Arial" pitchFamily="34" charset="0"/>
                <a:cs typeface="Arial" pitchFamily="34" charset="0"/>
              </a:rPr>
              <a:t>Mentores</a:t>
            </a:r>
            <a:r>
              <a:rPr lang="en-US" sz="3200" dirty="0">
                <a:latin typeface="Arial" pitchFamily="34" charset="0"/>
                <a:cs typeface="Arial" pitchFamily="34" charset="0"/>
              </a:rPr>
              <a:t> (PP)</a:t>
            </a:r>
          </a:p>
          <a:p>
            <a:pPr marL="261938" indent="-261938">
              <a:buFont typeface="Arial" pitchFamily="34" charset="0"/>
              <a:buChar char="•"/>
            </a:pPr>
            <a:endParaRPr lang="en-US" sz="3200" dirty="0">
              <a:latin typeface="Arial" pitchFamily="34" charset="0"/>
              <a:cs typeface="Arial" pitchFamily="34" charset="0"/>
            </a:endParaRPr>
          </a:p>
          <a:p>
            <a:pPr marL="261938" indent="-261938">
              <a:buFont typeface="Arial" pitchFamily="34" charset="0"/>
              <a:buChar char="•"/>
            </a:pPr>
            <a:r>
              <a:rPr lang="en-US" sz="3200" dirty="0" err="1">
                <a:latin typeface="Arial" pitchFamily="34" charset="0"/>
                <a:cs typeface="Arial" pitchFamily="34" charset="0"/>
              </a:rPr>
              <a:t>Asignar</a:t>
            </a:r>
            <a:r>
              <a:rPr lang="en-US" sz="3200" dirty="0">
                <a:latin typeface="Arial" pitchFamily="34" charset="0"/>
                <a:cs typeface="Arial" pitchFamily="34" charset="0"/>
              </a:rPr>
              <a:t> y </a:t>
            </a:r>
            <a:r>
              <a:rPr lang="en-US" sz="3200" dirty="0" err="1">
                <a:latin typeface="Arial" pitchFamily="34" charset="0"/>
                <a:cs typeface="Arial" pitchFamily="34" charset="0"/>
              </a:rPr>
              <a:t>formar</a:t>
            </a:r>
            <a:r>
              <a:rPr lang="en-US" sz="3200" dirty="0">
                <a:latin typeface="Arial" pitchFamily="34" charset="0"/>
                <a:cs typeface="Arial" pitchFamily="34" charset="0"/>
              </a:rPr>
              <a:t> a los </a:t>
            </a:r>
            <a:r>
              <a:rPr lang="en-US" sz="3200" dirty="0" err="1">
                <a:latin typeface="Arial" pitchFamily="34" charset="0"/>
                <a:cs typeface="Arial" pitchFamily="34" charset="0"/>
              </a:rPr>
              <a:t>Mentores</a:t>
            </a:r>
            <a:r>
              <a:rPr lang="en-US" sz="3200" dirty="0">
                <a:latin typeface="Arial" pitchFamily="34" charset="0"/>
                <a:cs typeface="Arial" pitchFamily="34" charset="0"/>
              </a:rPr>
              <a:t> </a:t>
            </a:r>
            <a:r>
              <a:rPr lang="en-US" sz="3200" dirty="0" err="1">
                <a:latin typeface="Arial" pitchFamily="34" charset="0"/>
                <a:cs typeface="Arial" pitchFamily="34" charset="0"/>
              </a:rPr>
              <a:t>Personales</a:t>
            </a:r>
            <a:r>
              <a:rPr lang="en-US" sz="3200" dirty="0">
                <a:latin typeface="Arial" pitchFamily="34" charset="0"/>
                <a:cs typeface="Arial" pitchFamily="34" charset="0"/>
              </a:rPr>
              <a:t> (PM)</a:t>
            </a:r>
          </a:p>
          <a:p>
            <a:pPr marL="261938" indent="-261938">
              <a:buFont typeface="Arial" pitchFamily="34" charset="0"/>
              <a:buChar char="•"/>
            </a:pPr>
            <a:endParaRPr lang="en-US" sz="3200" dirty="0">
              <a:latin typeface="Arial" pitchFamily="34" charset="0"/>
              <a:cs typeface="Arial" pitchFamily="34" charset="0"/>
            </a:endParaRPr>
          </a:p>
          <a:p>
            <a:pPr marL="261938" indent="-261938">
              <a:buFont typeface="Arial" pitchFamily="34" charset="0"/>
              <a:buChar char="•"/>
            </a:pPr>
            <a:r>
              <a:rPr lang="en-US" sz="3200" dirty="0" err="1">
                <a:latin typeface="Arial" pitchFamily="34" charset="0"/>
                <a:cs typeface="Arial" pitchFamily="34" charset="0"/>
              </a:rPr>
              <a:t>Gestionar</a:t>
            </a:r>
            <a:r>
              <a:rPr lang="en-US" sz="3200" dirty="0">
                <a:latin typeface="Arial" pitchFamily="34" charset="0"/>
                <a:cs typeface="Arial" pitchFamily="34" charset="0"/>
              </a:rPr>
              <a:t> el </a:t>
            </a:r>
            <a:r>
              <a:rPr lang="en-US" sz="3200" dirty="0" err="1">
                <a:latin typeface="Arial" pitchFamily="34" charset="0"/>
                <a:cs typeface="Arial" pitchFamily="34" charset="0"/>
              </a:rPr>
              <a:t>progreso</a:t>
            </a:r>
            <a:r>
              <a:rPr lang="en-US" sz="3200" dirty="0">
                <a:latin typeface="Arial" pitchFamily="34" charset="0"/>
                <a:cs typeface="Arial" pitchFamily="34" charset="0"/>
              </a:rPr>
              <a:t> </a:t>
            </a:r>
            <a:r>
              <a:rPr lang="en-US" sz="3200" dirty="0" err="1">
                <a:latin typeface="Arial" pitchFamily="34" charset="0"/>
                <a:cs typeface="Arial" pitchFamily="34" charset="0"/>
              </a:rPr>
              <a:t>revisando</a:t>
            </a:r>
            <a:r>
              <a:rPr lang="en-US" sz="3200" dirty="0">
                <a:latin typeface="Arial" pitchFamily="34" charset="0"/>
                <a:cs typeface="Arial" pitchFamily="34" charset="0"/>
              </a:rPr>
              <a:t> con </a:t>
            </a:r>
            <a:r>
              <a:rPr lang="en-US" sz="3200" dirty="0" err="1">
                <a:latin typeface="Arial" pitchFamily="34" charset="0"/>
                <a:cs typeface="Arial" pitchFamily="34" charset="0"/>
              </a:rPr>
              <a:t>Nuevos</a:t>
            </a:r>
            <a:r>
              <a:rPr lang="en-US" sz="3200" dirty="0">
                <a:latin typeface="Arial" pitchFamily="34" charset="0"/>
                <a:cs typeface="Arial" pitchFamily="34" charset="0"/>
              </a:rPr>
              <a:t> </a:t>
            </a:r>
            <a:r>
              <a:rPr lang="en-US" sz="3200" dirty="0" err="1">
                <a:latin typeface="Arial" pitchFamily="34" charset="0"/>
                <a:cs typeface="Arial" pitchFamily="34" charset="0"/>
              </a:rPr>
              <a:t>Miembros</a:t>
            </a:r>
            <a:endParaRPr lang="en-US" sz="3200" dirty="0">
              <a:latin typeface="Arial" pitchFamily="34" charset="0"/>
              <a:cs typeface="Arial" pitchFamily="34" charset="0"/>
            </a:endParaRPr>
          </a:p>
        </p:txBody>
      </p:sp>
      <p:pic>
        <p:nvPicPr>
          <p:cNvPr id="33794" name="Picture 2" descr="http://microsoftwindowssupport.com/wp-content/uploads/2014/04/Support_Center-1.jpg"/>
          <p:cNvPicPr>
            <a:picLocks noChangeAspect="1" noChangeArrowheads="1"/>
          </p:cNvPicPr>
          <p:nvPr/>
        </p:nvPicPr>
        <p:blipFill>
          <a:blip r:embed="rId3" cstate="email"/>
          <a:srcRect/>
          <a:stretch>
            <a:fillRect/>
          </a:stretch>
        </p:blipFill>
        <p:spPr bwMode="auto">
          <a:xfrm>
            <a:off x="7571860" y="2502261"/>
            <a:ext cx="4044751" cy="3312368"/>
          </a:xfrm>
          <a:prstGeom prst="rect">
            <a:avLst/>
          </a:prstGeom>
          <a:noFill/>
        </p:spPr>
      </p:pic>
    </p:spTree>
    <p:extLst>
      <p:ext uri="{BB962C8B-B14F-4D97-AF65-F5344CB8AC3E}">
        <p14:creationId xmlns:p14="http://schemas.microsoft.com/office/powerpoint/2010/main" val="30660962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794"/>
                                        </p:tgtEl>
                                        <p:attrNameLst>
                                          <p:attrName>style.visibility</p:attrName>
                                        </p:attrNameLst>
                                      </p:cBhvr>
                                      <p:to>
                                        <p:strVal val="visible"/>
                                      </p:to>
                                    </p:set>
                                    <p:animEffect transition="in" filter="fade">
                                      <p:cBhvr>
                                        <p:cTn id="16" dur="1000"/>
                                        <p:tgtEl>
                                          <p:spTgt spid="337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39516" y="1238088"/>
            <a:ext cx="8712968" cy="648072"/>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4000" dirty="0"/>
              <a:t>Roles de los </a:t>
            </a:r>
            <a:r>
              <a:rPr lang="en-US" sz="4000" dirty="0" err="1"/>
              <a:t>Mentores</a:t>
            </a:r>
            <a:r>
              <a:rPr lang="en-US" sz="4000" dirty="0"/>
              <a:t> </a:t>
            </a:r>
            <a:endParaRPr lang="th-TH" sz="4000" dirty="0">
              <a:ea typeface="+mn-ea"/>
            </a:endParaRPr>
          </a:p>
        </p:txBody>
      </p:sp>
      <p:sp>
        <p:nvSpPr>
          <p:cNvPr id="6" name="TextBox 5"/>
          <p:cNvSpPr txBox="1"/>
          <p:nvPr/>
        </p:nvSpPr>
        <p:spPr>
          <a:xfrm>
            <a:off x="1780389" y="2723323"/>
            <a:ext cx="6488968" cy="2554545"/>
          </a:xfrm>
          <a:prstGeom prst="rect">
            <a:avLst/>
          </a:prstGeom>
          <a:noFill/>
        </p:spPr>
        <p:txBody>
          <a:bodyPr wrap="square" rtlCol="0">
            <a:spAutoFit/>
          </a:bodyPr>
          <a:lstStyle/>
          <a:p>
            <a:pPr marL="261938" indent="-261938">
              <a:buFont typeface="Arial" pitchFamily="34" charset="0"/>
              <a:buChar char="•"/>
            </a:pPr>
            <a:r>
              <a:rPr lang="en-US" sz="4000" dirty="0" err="1">
                <a:latin typeface="Arial" pitchFamily="34" charset="0"/>
                <a:cs typeface="Arial" pitchFamily="34" charset="0"/>
              </a:rPr>
              <a:t>Formar</a:t>
            </a:r>
            <a:r>
              <a:rPr lang="en-US" sz="4000" dirty="0">
                <a:latin typeface="Arial" pitchFamily="34" charset="0"/>
                <a:cs typeface="Arial" pitchFamily="34" charset="0"/>
              </a:rPr>
              <a:t> </a:t>
            </a:r>
            <a:r>
              <a:rPr lang="en-US" sz="4000" dirty="0" err="1">
                <a:latin typeface="Arial" pitchFamily="34" charset="0"/>
                <a:cs typeface="Arial" pitchFamily="34" charset="0"/>
              </a:rPr>
              <a:t>Nuevos</a:t>
            </a:r>
            <a:r>
              <a:rPr lang="en-US" sz="4000" dirty="0">
                <a:latin typeface="Arial" pitchFamily="34" charset="0"/>
                <a:cs typeface="Arial" pitchFamily="34" charset="0"/>
              </a:rPr>
              <a:t> </a:t>
            </a:r>
            <a:r>
              <a:rPr lang="en-US" sz="4000" dirty="0" err="1">
                <a:latin typeface="Arial" pitchFamily="34" charset="0"/>
                <a:cs typeface="Arial" pitchFamily="34" charset="0"/>
              </a:rPr>
              <a:t>Miembros</a:t>
            </a:r>
            <a:endParaRPr lang="en-US" sz="4000" dirty="0">
              <a:latin typeface="Arial" pitchFamily="34" charset="0"/>
              <a:cs typeface="Arial" pitchFamily="34" charset="0"/>
            </a:endParaRPr>
          </a:p>
          <a:p>
            <a:endParaRPr lang="en-US" sz="4000" dirty="0">
              <a:latin typeface="Arial" pitchFamily="34" charset="0"/>
              <a:cs typeface="Arial" pitchFamily="34" charset="0"/>
            </a:endParaRPr>
          </a:p>
          <a:p>
            <a:pPr marL="261938" indent="-261938">
              <a:buFont typeface="Arial" pitchFamily="34" charset="0"/>
              <a:buChar char="•"/>
            </a:pPr>
            <a:r>
              <a:rPr lang="en-US" sz="4000" dirty="0" err="1">
                <a:latin typeface="Arial" pitchFamily="34" charset="0"/>
                <a:cs typeface="Arial" pitchFamily="34" charset="0"/>
              </a:rPr>
              <a:t>Ayudar</a:t>
            </a:r>
            <a:r>
              <a:rPr lang="en-US" sz="4000" dirty="0">
                <a:latin typeface="Arial" pitchFamily="34" charset="0"/>
                <a:cs typeface="Arial" pitchFamily="34" charset="0"/>
              </a:rPr>
              <a:t> a </a:t>
            </a:r>
            <a:r>
              <a:rPr lang="en-US" sz="4000" dirty="0" err="1">
                <a:latin typeface="Arial" pitchFamily="34" charset="0"/>
                <a:cs typeface="Arial" pitchFamily="34" charset="0"/>
              </a:rPr>
              <a:t>Miembros</a:t>
            </a:r>
            <a:r>
              <a:rPr lang="en-US" sz="4000" dirty="0">
                <a:latin typeface="Arial" pitchFamily="34" charset="0"/>
                <a:cs typeface="Arial" pitchFamily="34" charset="0"/>
              </a:rPr>
              <a:t> </a:t>
            </a:r>
            <a:r>
              <a:rPr lang="en-US" sz="4000" dirty="0" err="1">
                <a:latin typeface="Arial" pitchFamily="34" charset="0"/>
                <a:cs typeface="Arial" pitchFamily="34" charset="0"/>
              </a:rPr>
              <a:t>ya</a:t>
            </a:r>
            <a:r>
              <a:rPr lang="en-US" sz="4000" dirty="0">
                <a:latin typeface="Arial" pitchFamily="34" charset="0"/>
                <a:cs typeface="Arial" pitchFamily="34" charset="0"/>
              </a:rPr>
              <a:t> </a:t>
            </a:r>
            <a:r>
              <a:rPr lang="en-US" sz="4000" dirty="0" err="1">
                <a:latin typeface="Arial" pitchFamily="34" charset="0"/>
                <a:cs typeface="Arial" pitchFamily="34" charset="0"/>
              </a:rPr>
              <a:t>existentes</a:t>
            </a:r>
            <a:endParaRPr lang="en-US" sz="4000" dirty="0">
              <a:latin typeface="Arial" pitchFamily="34" charset="0"/>
              <a:cs typeface="Arial"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022" y="1999014"/>
            <a:ext cx="2841100" cy="3620898"/>
          </a:xfrm>
          <a:prstGeom prst="rect">
            <a:avLst/>
          </a:prstGeom>
        </p:spPr>
      </p:pic>
    </p:spTree>
    <p:extLst>
      <p:ext uri="{BB962C8B-B14F-4D97-AF65-F5344CB8AC3E}">
        <p14:creationId xmlns:p14="http://schemas.microsoft.com/office/powerpoint/2010/main" val="25053171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1A3B5-1B88-47F7-8E28-6D2AB5D006D5}"/>
              </a:ext>
            </a:extLst>
          </p:cNvPr>
          <p:cNvSpPr>
            <a:spLocks noGrp="1"/>
          </p:cNvSpPr>
          <p:nvPr>
            <p:ph type="title"/>
          </p:nvPr>
        </p:nvSpPr>
        <p:spPr>
          <a:xfrm>
            <a:off x="1563445" y="700407"/>
            <a:ext cx="8722659" cy="1325563"/>
          </a:xfrm>
        </p:spPr>
        <p:txBody>
          <a:bodyPr/>
          <a:lstStyle/>
          <a:p>
            <a:r>
              <a:rPr lang="es-MX" dirty="0"/>
              <a:t>Cómo elegir a los miembros Mentores</a:t>
            </a:r>
          </a:p>
        </p:txBody>
      </p:sp>
      <p:pic>
        <p:nvPicPr>
          <p:cNvPr id="4" name="Picture 2" descr="http://plan-delegate-manage.com/wp-content/uploads/2010/09/iStock_000009338479Small4PeopleTeam.jpg">
            <a:extLst>
              <a:ext uri="{FF2B5EF4-FFF2-40B4-BE49-F238E27FC236}">
                <a16:creationId xmlns:a16="http://schemas.microsoft.com/office/drawing/2014/main" id="{115A1816-4035-4C6A-A728-B66C74219503}"/>
              </a:ext>
            </a:extLst>
          </p:cNvPr>
          <p:cNvPicPr>
            <a:picLocks noGrp="1" noChangeAspect="1" noChangeArrowheads="1"/>
          </p:cNvPicPr>
          <p:nvPr>
            <p:ph idx="1"/>
          </p:nvPr>
        </p:nvPicPr>
        <p:blipFill>
          <a:blip r:embed="rId3" cstate="email"/>
          <a:srcRect/>
          <a:stretch>
            <a:fillRect/>
          </a:stretch>
        </p:blipFill>
        <p:spPr bwMode="auto">
          <a:xfrm>
            <a:off x="4195762" y="2234406"/>
            <a:ext cx="3800475" cy="3533775"/>
          </a:xfrm>
          <a:prstGeom prst="rect">
            <a:avLst/>
          </a:prstGeom>
          <a:noFill/>
        </p:spPr>
      </p:pic>
    </p:spTree>
    <p:extLst>
      <p:ext uri="{BB962C8B-B14F-4D97-AF65-F5344CB8AC3E}">
        <p14:creationId xmlns:p14="http://schemas.microsoft.com/office/powerpoint/2010/main" val="16751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erpentcs.com/wp-content/uploads/2012/09/technical-support.jpg"/>
          <p:cNvPicPr>
            <a:picLocks noChangeAspect="1" noChangeArrowheads="1"/>
          </p:cNvPicPr>
          <p:nvPr/>
        </p:nvPicPr>
        <p:blipFill>
          <a:blip r:embed="rId3" cstate="email"/>
          <a:srcRect/>
          <a:stretch>
            <a:fillRect/>
          </a:stretch>
        </p:blipFill>
        <p:spPr bwMode="auto">
          <a:xfrm>
            <a:off x="2887892" y="1711095"/>
            <a:ext cx="5328592" cy="3806137"/>
          </a:xfrm>
          <a:prstGeom prst="rect">
            <a:avLst/>
          </a:prstGeom>
          <a:noFill/>
        </p:spPr>
      </p:pic>
      <p:sp>
        <p:nvSpPr>
          <p:cNvPr id="6" name="TextBox 5"/>
          <p:cNvSpPr txBox="1"/>
          <p:nvPr/>
        </p:nvSpPr>
        <p:spPr>
          <a:xfrm>
            <a:off x="1847528" y="2422630"/>
            <a:ext cx="3384376" cy="646331"/>
          </a:xfrm>
          <a:prstGeom prst="rect">
            <a:avLst/>
          </a:prstGeom>
          <a:noFill/>
        </p:spPr>
        <p:txBody>
          <a:bodyPr wrap="square" rtlCol="0">
            <a:spAutoFit/>
          </a:bodyPr>
          <a:lstStyle/>
          <a:p>
            <a:pPr algn="ctr"/>
            <a:r>
              <a:rPr lang="en-US" sz="3600" dirty="0" err="1">
                <a:latin typeface="Arial" pitchFamily="34" charset="0"/>
                <a:cs typeface="Arial" pitchFamily="34" charset="0"/>
              </a:rPr>
              <a:t>Embajadores</a:t>
            </a:r>
            <a:endParaRPr lang="en-GB" sz="3600" dirty="0">
              <a:latin typeface="Arial" pitchFamily="34" charset="0"/>
              <a:cs typeface="Arial" pitchFamily="34" charset="0"/>
            </a:endParaRPr>
          </a:p>
        </p:txBody>
      </p:sp>
      <p:sp>
        <p:nvSpPr>
          <p:cNvPr id="7" name="TextBox 6"/>
          <p:cNvSpPr txBox="1"/>
          <p:nvPr/>
        </p:nvSpPr>
        <p:spPr>
          <a:xfrm>
            <a:off x="7680176" y="3933057"/>
            <a:ext cx="2880320" cy="1200329"/>
          </a:xfrm>
          <a:prstGeom prst="rect">
            <a:avLst/>
          </a:prstGeom>
          <a:noFill/>
        </p:spPr>
        <p:txBody>
          <a:bodyPr wrap="square" rtlCol="0">
            <a:spAutoFit/>
          </a:bodyPr>
          <a:lstStyle/>
          <a:p>
            <a:pPr algn="ctr"/>
            <a:r>
              <a:rPr lang="en-US" sz="3600" dirty="0" err="1">
                <a:latin typeface="Arial" pitchFamily="34" charset="0"/>
                <a:cs typeface="Arial" pitchFamily="34" charset="0"/>
              </a:rPr>
              <a:t>Directores</a:t>
            </a:r>
            <a:r>
              <a:rPr lang="en-US" sz="3600" dirty="0">
                <a:latin typeface="Arial" pitchFamily="34" charset="0"/>
                <a:cs typeface="Arial" pitchFamily="34" charset="0"/>
              </a:rPr>
              <a:t> </a:t>
            </a:r>
            <a:r>
              <a:rPr lang="en-US" sz="3600" dirty="0" err="1">
                <a:latin typeface="Arial" pitchFamily="34" charset="0"/>
                <a:cs typeface="Arial" pitchFamily="34" charset="0"/>
              </a:rPr>
              <a:t>Consultores</a:t>
            </a:r>
            <a:endParaRPr lang="en-GB" sz="3600" dirty="0">
              <a:latin typeface="Arial" pitchFamily="34" charset="0"/>
              <a:cs typeface="Arial" pitchFamily="34" charset="0"/>
            </a:endParaRPr>
          </a:p>
        </p:txBody>
      </p:sp>
    </p:spTree>
    <p:extLst>
      <p:ext uri="{BB962C8B-B14F-4D97-AF65-F5344CB8AC3E}">
        <p14:creationId xmlns:p14="http://schemas.microsoft.com/office/powerpoint/2010/main" val="9494280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global.wonderware.com/SiteCollectionImages/Support/Tech%20Support%20Ecosystem_Main.png"/>
          <p:cNvPicPr>
            <a:picLocks noChangeAspect="1" noChangeArrowheads="1"/>
          </p:cNvPicPr>
          <p:nvPr/>
        </p:nvPicPr>
        <p:blipFill>
          <a:blip r:embed="rId3" cstate="email"/>
          <a:srcRect/>
          <a:stretch>
            <a:fillRect/>
          </a:stretch>
        </p:blipFill>
        <p:spPr bwMode="auto">
          <a:xfrm>
            <a:off x="8189080" y="2077167"/>
            <a:ext cx="3525390" cy="3384376"/>
          </a:xfrm>
          <a:prstGeom prst="rect">
            <a:avLst/>
          </a:prstGeom>
          <a:noFill/>
        </p:spPr>
      </p:pic>
      <p:sp>
        <p:nvSpPr>
          <p:cNvPr id="5" name="Title 1"/>
          <p:cNvSpPr>
            <a:spLocks noGrp="1"/>
          </p:cNvSpPr>
          <p:nvPr>
            <p:ph type="title"/>
          </p:nvPr>
        </p:nvSpPr>
        <p:spPr>
          <a:xfrm>
            <a:off x="1739516" y="1022725"/>
            <a:ext cx="8712968" cy="648072"/>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4000" dirty="0">
                <a:ea typeface="+mn-ea"/>
              </a:rPr>
              <a:t>Roles del </a:t>
            </a:r>
            <a:r>
              <a:rPr lang="en-US" sz="4000" dirty="0"/>
              <a:t>DC y </a:t>
            </a:r>
            <a:r>
              <a:rPr lang="en-US" sz="4000" dirty="0" err="1"/>
              <a:t>Embajador</a:t>
            </a:r>
            <a:endParaRPr lang="th-TH" sz="4000" dirty="0">
              <a:ea typeface="+mn-ea"/>
            </a:endParaRPr>
          </a:p>
        </p:txBody>
      </p:sp>
      <p:sp>
        <p:nvSpPr>
          <p:cNvPr id="4" name="TextBox 3"/>
          <p:cNvSpPr txBox="1"/>
          <p:nvPr/>
        </p:nvSpPr>
        <p:spPr>
          <a:xfrm>
            <a:off x="1053548" y="2279585"/>
            <a:ext cx="7633252" cy="3231654"/>
          </a:xfrm>
          <a:prstGeom prst="rect">
            <a:avLst/>
          </a:prstGeom>
          <a:noFill/>
        </p:spPr>
        <p:txBody>
          <a:bodyPr wrap="square" rtlCol="0">
            <a:spAutoFit/>
          </a:bodyPr>
          <a:lstStyle/>
          <a:p>
            <a:pPr marL="261938" indent="-261938">
              <a:buFont typeface="Arial" pitchFamily="34" charset="0"/>
              <a:buChar char="•"/>
            </a:pPr>
            <a:r>
              <a:rPr lang="en-US" sz="2800" dirty="0" err="1">
                <a:latin typeface="Arial" pitchFamily="34" charset="0"/>
                <a:cs typeface="Arial" pitchFamily="34" charset="0"/>
              </a:rPr>
              <a:t>Formar</a:t>
            </a:r>
            <a:r>
              <a:rPr lang="en-US" sz="2800" dirty="0">
                <a:latin typeface="Arial" pitchFamily="34" charset="0"/>
                <a:cs typeface="Arial" pitchFamily="34" charset="0"/>
              </a:rPr>
              <a:t> al </a:t>
            </a:r>
            <a:r>
              <a:rPr lang="en-US" sz="2800" dirty="0" err="1">
                <a:latin typeface="Arial" pitchFamily="34" charset="0"/>
                <a:cs typeface="Arial" pitchFamily="34" charset="0"/>
              </a:rPr>
              <a:t>Coordinador</a:t>
            </a:r>
            <a:r>
              <a:rPr lang="en-US" sz="2800" dirty="0">
                <a:latin typeface="Arial" pitchFamily="34" charset="0"/>
                <a:cs typeface="Arial" pitchFamily="34" charset="0"/>
              </a:rPr>
              <a:t> de </a:t>
            </a:r>
            <a:r>
              <a:rPr lang="en-US" sz="2800" dirty="0" err="1">
                <a:latin typeface="Arial" pitchFamily="34" charset="0"/>
                <a:cs typeface="Arial" pitchFamily="34" charset="0"/>
              </a:rPr>
              <a:t>Mentores</a:t>
            </a:r>
            <a:endParaRPr lang="en-US" sz="2800" dirty="0">
              <a:latin typeface="Arial" pitchFamily="34" charset="0"/>
              <a:cs typeface="Arial" pitchFamily="34" charset="0"/>
            </a:endParaRPr>
          </a:p>
          <a:p>
            <a:pPr marL="261938" indent="-261938">
              <a:buFont typeface="Arial" pitchFamily="34" charset="0"/>
              <a:buChar char="•"/>
            </a:pPr>
            <a:endParaRPr lang="en-US" sz="2000" dirty="0">
              <a:latin typeface="Arial" pitchFamily="34" charset="0"/>
              <a:cs typeface="Arial" pitchFamily="34" charset="0"/>
            </a:endParaRPr>
          </a:p>
          <a:p>
            <a:pPr marL="261938" indent="-261938">
              <a:buFont typeface="Arial" pitchFamily="34" charset="0"/>
              <a:buChar char="•"/>
            </a:pPr>
            <a:r>
              <a:rPr lang="en-US" sz="2800" dirty="0" err="1">
                <a:latin typeface="Arial" pitchFamily="34" charset="0"/>
                <a:cs typeface="Arial" pitchFamily="34" charset="0"/>
              </a:rPr>
              <a:t>Formar</a:t>
            </a:r>
            <a:r>
              <a:rPr lang="en-US" sz="2800" dirty="0">
                <a:latin typeface="Arial" pitchFamily="34" charset="0"/>
                <a:cs typeface="Arial" pitchFamily="34" charset="0"/>
              </a:rPr>
              <a:t> a </a:t>
            </a:r>
            <a:r>
              <a:rPr lang="en-US" sz="2800" dirty="0" err="1">
                <a:latin typeface="Arial" pitchFamily="34" charset="0"/>
                <a:cs typeface="Arial" pitchFamily="34" charset="0"/>
              </a:rPr>
              <a:t>los</a:t>
            </a:r>
            <a:r>
              <a:rPr lang="en-US" sz="2800" dirty="0">
                <a:latin typeface="Arial" pitchFamily="34" charset="0"/>
                <a:cs typeface="Arial" pitchFamily="34" charset="0"/>
              </a:rPr>
              <a:t> </a:t>
            </a:r>
            <a:r>
              <a:rPr lang="en-US" sz="2800" dirty="0" err="1">
                <a:latin typeface="Arial" pitchFamily="34" charset="0"/>
                <a:cs typeface="Arial" pitchFamily="34" charset="0"/>
              </a:rPr>
              <a:t>Miembros</a:t>
            </a:r>
            <a:r>
              <a:rPr lang="en-US" sz="2800" dirty="0">
                <a:latin typeface="Arial" pitchFamily="34" charset="0"/>
                <a:cs typeface="Arial" pitchFamily="34" charset="0"/>
              </a:rPr>
              <a:t> </a:t>
            </a:r>
            <a:r>
              <a:rPr lang="en-US" sz="2800" dirty="0" err="1">
                <a:latin typeface="Arial" pitchFamily="34" charset="0"/>
                <a:cs typeface="Arial" pitchFamily="34" charset="0"/>
              </a:rPr>
              <a:t>Mentores</a:t>
            </a:r>
            <a:endParaRPr lang="en-US" sz="2800" dirty="0">
              <a:latin typeface="Arial" pitchFamily="34" charset="0"/>
              <a:cs typeface="Arial" pitchFamily="34" charset="0"/>
            </a:endParaRPr>
          </a:p>
          <a:p>
            <a:pPr marL="261938" indent="-261938">
              <a:buFont typeface="Arial" pitchFamily="34" charset="0"/>
              <a:buChar char="•"/>
            </a:pPr>
            <a:endParaRPr lang="en-US" sz="2000" dirty="0">
              <a:latin typeface="Arial" pitchFamily="34" charset="0"/>
              <a:cs typeface="Arial" pitchFamily="34" charset="0"/>
            </a:endParaRPr>
          </a:p>
          <a:p>
            <a:pPr marL="261938" indent="-261938">
              <a:buFont typeface="Arial" pitchFamily="34" charset="0"/>
              <a:buChar char="•"/>
            </a:pPr>
            <a:r>
              <a:rPr lang="en-US" sz="2800" dirty="0" err="1">
                <a:latin typeface="Arial" pitchFamily="34" charset="0"/>
                <a:cs typeface="Arial" pitchFamily="34" charset="0"/>
              </a:rPr>
              <a:t>Apoyar</a:t>
            </a:r>
            <a:r>
              <a:rPr lang="en-US" sz="2800" dirty="0">
                <a:latin typeface="Arial" pitchFamily="34" charset="0"/>
                <a:cs typeface="Arial" pitchFamily="34" charset="0"/>
              </a:rPr>
              <a:t> y </a:t>
            </a:r>
            <a:r>
              <a:rPr lang="en-US" sz="2800" dirty="0" err="1">
                <a:latin typeface="Arial" pitchFamily="34" charset="0"/>
                <a:cs typeface="Arial" pitchFamily="34" charset="0"/>
              </a:rPr>
              <a:t>gestionar</a:t>
            </a:r>
            <a:r>
              <a:rPr lang="en-US" sz="2800" dirty="0">
                <a:latin typeface="Arial" pitchFamily="34" charset="0"/>
                <a:cs typeface="Arial" pitchFamily="34" charset="0"/>
              </a:rPr>
              <a:t> la </a:t>
            </a:r>
            <a:r>
              <a:rPr lang="en-US" sz="2800" dirty="0" err="1">
                <a:latin typeface="Arial" pitchFamily="34" charset="0"/>
                <a:cs typeface="Arial" pitchFamily="34" charset="0"/>
              </a:rPr>
              <a:t>implementación</a:t>
            </a:r>
            <a:endParaRPr lang="en-US" sz="2800" dirty="0">
              <a:latin typeface="Arial" pitchFamily="34" charset="0"/>
              <a:cs typeface="Arial" pitchFamily="34" charset="0"/>
            </a:endParaRPr>
          </a:p>
          <a:p>
            <a:pPr marL="261938" indent="-261938">
              <a:buFont typeface="Arial" pitchFamily="34" charset="0"/>
              <a:buChar char="•"/>
            </a:pPr>
            <a:endParaRPr lang="en-US" sz="2400" dirty="0">
              <a:latin typeface="Arial" pitchFamily="34" charset="0"/>
              <a:cs typeface="Arial" pitchFamily="34" charset="0"/>
            </a:endParaRPr>
          </a:p>
          <a:p>
            <a:pPr marL="261938" indent="-261938">
              <a:buFont typeface="Arial" pitchFamily="34" charset="0"/>
              <a:buChar char="•"/>
            </a:pPr>
            <a:r>
              <a:rPr lang="en-US" sz="2800" dirty="0" err="1">
                <a:latin typeface="Arial" pitchFamily="34" charset="0"/>
                <a:cs typeface="Arial" pitchFamily="34" charset="0"/>
              </a:rPr>
              <a:t>Unos</a:t>
            </a:r>
            <a:r>
              <a:rPr lang="en-US" sz="2800" dirty="0">
                <a:latin typeface="Arial" pitchFamily="34" charset="0"/>
                <a:cs typeface="Arial" pitchFamily="34" charset="0"/>
              </a:rPr>
              <a:t> a </a:t>
            </a:r>
            <a:r>
              <a:rPr lang="en-US" sz="2800" dirty="0" err="1">
                <a:latin typeface="Arial" pitchFamily="34" charset="0"/>
                <a:cs typeface="Arial" pitchFamily="34" charset="0"/>
              </a:rPr>
              <a:t>Unos</a:t>
            </a:r>
            <a:r>
              <a:rPr lang="en-US" sz="2800" dirty="0">
                <a:latin typeface="Arial" pitchFamily="34" charset="0"/>
                <a:cs typeface="Arial" pitchFamily="34" charset="0"/>
              </a:rPr>
              <a:t> con </a:t>
            </a:r>
            <a:r>
              <a:rPr lang="en-US" sz="2800" dirty="0" err="1">
                <a:latin typeface="Arial" pitchFamily="34" charset="0"/>
                <a:cs typeface="Arial" pitchFamily="34" charset="0"/>
              </a:rPr>
              <a:t>Nuevos</a:t>
            </a:r>
            <a:r>
              <a:rPr lang="en-US" sz="2800" dirty="0">
                <a:latin typeface="Arial" pitchFamily="34" charset="0"/>
                <a:cs typeface="Arial" pitchFamily="34" charset="0"/>
              </a:rPr>
              <a:t> </a:t>
            </a:r>
            <a:r>
              <a:rPr lang="en-US" sz="2800" dirty="0" err="1">
                <a:latin typeface="Arial" pitchFamily="34" charset="0"/>
                <a:cs typeface="Arial" pitchFamily="34" charset="0"/>
              </a:rPr>
              <a:t>Miembros</a:t>
            </a:r>
            <a:r>
              <a:rPr lang="en-US" sz="2800" dirty="0">
                <a:latin typeface="Arial" pitchFamily="34" charset="0"/>
                <a:cs typeface="Arial" pitchFamily="34" charset="0"/>
              </a:rPr>
              <a:t> </a:t>
            </a:r>
            <a:r>
              <a:rPr lang="en-US" sz="2800" dirty="0" err="1">
                <a:latin typeface="Arial" pitchFamily="34" charset="0"/>
                <a:cs typeface="Arial" pitchFamily="34" charset="0"/>
              </a:rPr>
              <a:t>durante</a:t>
            </a:r>
            <a:r>
              <a:rPr lang="en-US" sz="2800" dirty="0">
                <a:latin typeface="Arial" pitchFamily="34" charset="0"/>
                <a:cs typeface="Arial" pitchFamily="34" charset="0"/>
              </a:rPr>
              <a:t> el 3º,6º y 9º </a:t>
            </a:r>
            <a:r>
              <a:rPr lang="en-US" sz="2800" dirty="0" err="1">
                <a:latin typeface="Arial" pitchFamily="34" charset="0"/>
                <a:cs typeface="Arial" pitchFamily="34" charset="0"/>
              </a:rPr>
              <a:t>mes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678040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fade">
                                      <p:cBhvr>
                                        <p:cTn id="11" dur="1000"/>
                                        <p:tgtEl>
                                          <p:spTgt spid="348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5495" y="4850297"/>
            <a:ext cx="11211339" cy="1315008"/>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3600" dirty="0">
                <a:ea typeface="+mn-ea"/>
              </a:rPr>
              <a:t>¡Los </a:t>
            </a:r>
            <a:r>
              <a:rPr lang="en-US" sz="3600" dirty="0" err="1">
                <a:ea typeface="+mn-ea"/>
              </a:rPr>
              <a:t>buenos</a:t>
            </a:r>
            <a:r>
              <a:rPr lang="en-US" sz="3600" dirty="0">
                <a:ea typeface="+mn-ea"/>
              </a:rPr>
              <a:t> </a:t>
            </a:r>
            <a:r>
              <a:rPr lang="en-US" sz="3600" dirty="0" err="1">
                <a:ea typeface="+mn-ea"/>
              </a:rPr>
              <a:t>Miembros</a:t>
            </a:r>
            <a:r>
              <a:rPr lang="en-US" sz="3600" dirty="0">
                <a:ea typeface="+mn-ea"/>
              </a:rPr>
              <a:t> </a:t>
            </a:r>
            <a:br>
              <a:rPr lang="en-US" sz="3600" dirty="0">
                <a:ea typeface="+mn-ea"/>
              </a:rPr>
            </a:br>
            <a:r>
              <a:rPr lang="en-US" sz="3600" dirty="0">
                <a:ea typeface="+mn-ea"/>
              </a:rPr>
              <a:t>se </a:t>
            </a:r>
            <a:r>
              <a:rPr lang="en-US" sz="3600" dirty="0" err="1">
                <a:ea typeface="+mn-ea"/>
              </a:rPr>
              <a:t>convierten</a:t>
            </a:r>
            <a:r>
              <a:rPr lang="en-US" sz="3600" dirty="0">
                <a:ea typeface="+mn-ea"/>
              </a:rPr>
              <a:t> </a:t>
            </a:r>
            <a:r>
              <a:rPr lang="en-US" sz="3600" dirty="0" err="1">
                <a:ea typeface="+mn-ea"/>
              </a:rPr>
              <a:t>en</a:t>
            </a:r>
            <a:r>
              <a:rPr lang="en-US" sz="3600" dirty="0">
                <a:ea typeface="+mn-ea"/>
              </a:rPr>
              <a:t> </a:t>
            </a:r>
            <a:r>
              <a:rPr lang="en-US" sz="3600" dirty="0" err="1">
                <a:ea typeface="+mn-ea"/>
              </a:rPr>
              <a:t>Mentores</a:t>
            </a:r>
            <a:r>
              <a:rPr lang="en-US" sz="3600" dirty="0">
                <a:ea typeface="+mn-ea"/>
              </a:rPr>
              <a:t>!</a:t>
            </a:r>
            <a:endParaRPr lang="th-TH" sz="3600" dirty="0">
              <a:ea typeface="+mn-ea"/>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62" y="1639614"/>
            <a:ext cx="2953407" cy="2953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5210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1C8B94-450B-496E-94F2-DE2992B5F47F}"/>
              </a:ext>
            </a:extLst>
          </p:cNvPr>
          <p:cNvSpPr>
            <a:spLocks noGrp="1"/>
          </p:cNvSpPr>
          <p:nvPr>
            <p:ph idx="1"/>
          </p:nvPr>
        </p:nvSpPr>
        <p:spPr>
          <a:xfrm>
            <a:off x="838200" y="1351722"/>
            <a:ext cx="10515600" cy="4825241"/>
          </a:xfrm>
        </p:spPr>
        <p:txBody>
          <a:bodyPr>
            <a:normAutofit/>
          </a:bodyPr>
          <a:lstStyle/>
          <a:p>
            <a:pPr marL="0" indent="0" algn="ctr">
              <a:buNone/>
            </a:pPr>
            <a:endParaRPr lang="es-MX" sz="4000" dirty="0"/>
          </a:p>
          <a:p>
            <a:pPr marL="0" indent="0" algn="ctr">
              <a:buNone/>
            </a:pPr>
            <a:r>
              <a:rPr lang="es-MX" sz="4000" dirty="0"/>
              <a:t>“Puedes obtener todo lo que deseas en la vida, si simplemente ayudas a otras personas a obtener lo que desean”</a:t>
            </a:r>
          </a:p>
          <a:p>
            <a:pPr marL="0" indent="0" algn="ctr">
              <a:buNone/>
            </a:pPr>
            <a:endParaRPr lang="es-MX" sz="4000" dirty="0"/>
          </a:p>
          <a:p>
            <a:pPr marL="0" indent="0" algn="r">
              <a:buNone/>
            </a:pPr>
            <a:r>
              <a:rPr lang="es-MX" sz="4000" dirty="0" err="1"/>
              <a:t>Zig</a:t>
            </a:r>
            <a:r>
              <a:rPr lang="es-MX" sz="4000" dirty="0"/>
              <a:t> </a:t>
            </a:r>
            <a:r>
              <a:rPr lang="es-MX" sz="4000" dirty="0" err="1"/>
              <a:t>Ziglar</a:t>
            </a:r>
            <a:r>
              <a:rPr lang="es-MX" sz="4000" dirty="0"/>
              <a:t>, </a:t>
            </a:r>
            <a:r>
              <a:rPr lang="es-MX" sz="4000" dirty="0" err="1"/>
              <a:t>Secrets</a:t>
            </a:r>
            <a:r>
              <a:rPr lang="es-MX" sz="4000" dirty="0"/>
              <a:t> </a:t>
            </a:r>
            <a:r>
              <a:rPr lang="es-MX" sz="4000" dirty="0" err="1"/>
              <a:t>of</a:t>
            </a:r>
            <a:r>
              <a:rPr lang="es-MX" sz="4000" dirty="0"/>
              <a:t> </a:t>
            </a:r>
            <a:r>
              <a:rPr lang="es-MX" sz="4000" dirty="0" err="1"/>
              <a:t>closing</a:t>
            </a:r>
            <a:r>
              <a:rPr lang="es-MX" sz="4000" dirty="0"/>
              <a:t> </a:t>
            </a:r>
            <a:r>
              <a:rPr lang="es-MX" sz="4000" dirty="0" err="1"/>
              <a:t>the</a:t>
            </a:r>
            <a:r>
              <a:rPr lang="es-MX" sz="4000" dirty="0"/>
              <a:t> sale</a:t>
            </a:r>
          </a:p>
        </p:txBody>
      </p:sp>
    </p:spTree>
    <p:extLst>
      <p:ext uri="{BB962C8B-B14F-4D97-AF65-F5344CB8AC3E}">
        <p14:creationId xmlns:p14="http://schemas.microsoft.com/office/powerpoint/2010/main" val="187639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D95E0-56BB-4B44-A68C-FE153F5D0E64}"/>
              </a:ext>
            </a:extLst>
          </p:cNvPr>
          <p:cNvSpPr>
            <a:spLocks noGrp="1"/>
          </p:cNvSpPr>
          <p:nvPr>
            <p:ph type="title"/>
          </p:nvPr>
        </p:nvSpPr>
        <p:spPr/>
        <p:txBody>
          <a:bodyPr/>
          <a:lstStyle/>
          <a:p>
            <a:r>
              <a:rPr lang="es-MX" dirty="0"/>
              <a:t>¿Qué vimos?</a:t>
            </a:r>
          </a:p>
        </p:txBody>
      </p:sp>
      <p:sp>
        <p:nvSpPr>
          <p:cNvPr id="6" name="CuadroTexto 5">
            <a:extLst>
              <a:ext uri="{FF2B5EF4-FFF2-40B4-BE49-F238E27FC236}">
                <a16:creationId xmlns:a16="http://schemas.microsoft.com/office/drawing/2014/main" id="{C4F881C1-E8BD-4678-BA49-B60BC52A06D3}"/>
              </a:ext>
            </a:extLst>
          </p:cNvPr>
          <p:cNvSpPr txBox="1"/>
          <p:nvPr/>
        </p:nvSpPr>
        <p:spPr>
          <a:xfrm>
            <a:off x="935181" y="1690690"/>
            <a:ext cx="8541327" cy="4524315"/>
          </a:xfrm>
          <a:prstGeom prst="rect">
            <a:avLst/>
          </a:prstGeom>
          <a:noFill/>
        </p:spPr>
        <p:txBody>
          <a:bodyPr wrap="square" rtlCol="0">
            <a:spAutoFit/>
          </a:bodyPr>
          <a:lstStyle/>
          <a:p>
            <a:pPr marL="285750" indent="-285750">
              <a:buFont typeface="Arial" panose="020B0604020202020204" pitchFamily="34" charset="0"/>
              <a:buChar char="•"/>
            </a:pPr>
            <a:r>
              <a:rPr lang="es-MX" sz="3200" dirty="0"/>
              <a:t>Retención de miembros.</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Introducción del Programa Pasaporte al Éxito </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Quienes intervienen en el.</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Cómo construir un Equipo de Miembros Mentores</a:t>
            </a:r>
          </a:p>
        </p:txBody>
      </p:sp>
      <p:pic>
        <p:nvPicPr>
          <p:cNvPr id="8" name="Marcador de contenido 7">
            <a:extLst>
              <a:ext uri="{FF2B5EF4-FFF2-40B4-BE49-F238E27FC236}">
                <a16:creationId xmlns:a16="http://schemas.microsoft.com/office/drawing/2014/main" id="{A66EACBA-F3B9-4E79-B3ED-94A875A12D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52214" y="2309810"/>
            <a:ext cx="2857500" cy="2857500"/>
          </a:xfrm>
        </p:spPr>
      </p:pic>
    </p:spTree>
    <p:extLst>
      <p:ext uri="{BB962C8B-B14F-4D97-AF65-F5344CB8AC3E}">
        <p14:creationId xmlns:p14="http://schemas.microsoft.com/office/powerpoint/2010/main" val="207963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D95E0-56BB-4B44-A68C-FE153F5D0E64}"/>
              </a:ext>
            </a:extLst>
          </p:cNvPr>
          <p:cNvSpPr>
            <a:spLocks noGrp="1"/>
          </p:cNvSpPr>
          <p:nvPr>
            <p:ph type="title"/>
          </p:nvPr>
        </p:nvSpPr>
        <p:spPr/>
        <p:txBody>
          <a:bodyPr/>
          <a:lstStyle/>
          <a:p>
            <a:r>
              <a:rPr lang="es-MX" dirty="0"/>
              <a:t>¿Qué vamos a ver?</a:t>
            </a:r>
          </a:p>
        </p:txBody>
      </p:sp>
      <p:pic>
        <p:nvPicPr>
          <p:cNvPr id="5" name="Marcador de contenido 4" descr="Imagen que contiene imágenes prediseñadas&#10;&#10;Descripción generada con confianza alta">
            <a:extLst>
              <a:ext uri="{FF2B5EF4-FFF2-40B4-BE49-F238E27FC236}">
                <a16:creationId xmlns:a16="http://schemas.microsoft.com/office/drawing/2014/main" id="{EF2B0D6F-04FB-413F-8115-E0EFC987C2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31611" y="2301081"/>
            <a:ext cx="2943225" cy="2943225"/>
          </a:xfrm>
        </p:spPr>
      </p:pic>
      <p:sp>
        <p:nvSpPr>
          <p:cNvPr id="6" name="CuadroTexto 5">
            <a:extLst>
              <a:ext uri="{FF2B5EF4-FFF2-40B4-BE49-F238E27FC236}">
                <a16:creationId xmlns:a16="http://schemas.microsoft.com/office/drawing/2014/main" id="{C4F881C1-E8BD-4678-BA49-B60BC52A06D3}"/>
              </a:ext>
            </a:extLst>
          </p:cNvPr>
          <p:cNvSpPr txBox="1"/>
          <p:nvPr/>
        </p:nvSpPr>
        <p:spPr>
          <a:xfrm>
            <a:off x="935181" y="1690690"/>
            <a:ext cx="8541327" cy="3539430"/>
          </a:xfrm>
          <a:prstGeom prst="rect">
            <a:avLst/>
          </a:prstGeom>
          <a:noFill/>
        </p:spPr>
        <p:txBody>
          <a:bodyPr wrap="square" rtlCol="0">
            <a:spAutoFit/>
          </a:bodyPr>
          <a:lstStyle/>
          <a:p>
            <a:pPr marL="285750" indent="-285750">
              <a:buFont typeface="Arial" panose="020B0604020202020204" pitchFamily="34" charset="0"/>
              <a:buChar char="•"/>
            </a:pPr>
            <a:r>
              <a:rPr lang="es-MX" sz="3200" dirty="0"/>
              <a:t>Roles de cada uno de los 10 miembros mentores</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Contenido del Pasaporte al Éxito BNI.</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Proceso de implementación </a:t>
            </a:r>
          </a:p>
          <a:p>
            <a:pPr marL="285750" indent="-285750">
              <a:buFont typeface="Arial" panose="020B0604020202020204" pitchFamily="34" charset="0"/>
              <a:buChar char="•"/>
            </a:pPr>
            <a:endParaRPr lang="es-MX" sz="3200" dirty="0"/>
          </a:p>
        </p:txBody>
      </p:sp>
    </p:spTree>
    <p:extLst>
      <p:ext uri="{BB962C8B-B14F-4D97-AF65-F5344CB8AC3E}">
        <p14:creationId xmlns:p14="http://schemas.microsoft.com/office/powerpoint/2010/main" val="342555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2585" y="563796"/>
            <a:ext cx="9388955" cy="850854"/>
          </a:xfrm>
        </p:spPr>
        <p:txBody>
          <a:bodyPr>
            <a:normAutofit/>
          </a:bodyPr>
          <a:lstStyle/>
          <a:p>
            <a:pPr marL="457200" lvl="1" indent="0" algn="ctr">
              <a:buNone/>
              <a:defRPr/>
            </a:pPr>
            <a:r>
              <a:rPr lang="es-MX" sz="4400" dirty="0"/>
              <a:t>Roles de los mentores</a:t>
            </a:r>
          </a:p>
        </p:txBody>
      </p:sp>
      <p:pic>
        <p:nvPicPr>
          <p:cNvPr id="4" name="Imagen 3">
            <a:extLst>
              <a:ext uri="{FF2B5EF4-FFF2-40B4-BE49-F238E27FC236}">
                <a16:creationId xmlns:a16="http://schemas.microsoft.com/office/drawing/2014/main" id="{EEE9C73C-CABB-4D0E-9661-22649CBF52A5}"/>
              </a:ext>
            </a:extLst>
          </p:cNvPr>
          <p:cNvPicPr>
            <a:picLocks noChangeAspect="1"/>
          </p:cNvPicPr>
          <p:nvPr/>
        </p:nvPicPr>
        <p:blipFill rotWithShape="1">
          <a:blip r:embed="rId3">
            <a:extLst>
              <a:ext uri="{28A0092B-C50C-407E-A947-70E740481C1C}">
                <a14:useLocalDpi xmlns:a14="http://schemas.microsoft.com/office/drawing/2010/main" val="0"/>
              </a:ext>
            </a:extLst>
          </a:blip>
          <a:srcRect r="11913" b="12531"/>
          <a:stretch/>
        </p:blipFill>
        <p:spPr>
          <a:xfrm>
            <a:off x="1789254" y="1175740"/>
            <a:ext cx="8480161" cy="5112518"/>
          </a:xfrm>
          <a:prstGeom prst="rect">
            <a:avLst/>
          </a:prstGeom>
        </p:spPr>
      </p:pic>
    </p:spTree>
    <p:extLst>
      <p:ext uri="{BB962C8B-B14F-4D97-AF65-F5344CB8AC3E}">
        <p14:creationId xmlns:p14="http://schemas.microsoft.com/office/powerpoint/2010/main" val="92337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2E421-A26B-413B-BD9F-2A477EB4FABC}"/>
              </a:ext>
            </a:extLst>
          </p:cNvPr>
          <p:cNvSpPr>
            <a:spLocks noGrp="1"/>
          </p:cNvSpPr>
          <p:nvPr>
            <p:ph type="title"/>
          </p:nvPr>
        </p:nvSpPr>
        <p:spPr/>
        <p:txBody>
          <a:bodyPr/>
          <a:lstStyle/>
          <a:p>
            <a:r>
              <a:rPr lang="es-MX" dirty="0"/>
              <a:t>Capacitar al equipo completo</a:t>
            </a:r>
          </a:p>
        </p:txBody>
      </p:sp>
      <p:pic>
        <p:nvPicPr>
          <p:cNvPr id="4" name="Picture 2" descr="http://www.simontechnicalservices.com.au/wp-content/uploads/2012/04/simon-training-program.jpg">
            <a:extLst>
              <a:ext uri="{FF2B5EF4-FFF2-40B4-BE49-F238E27FC236}">
                <a16:creationId xmlns:a16="http://schemas.microsoft.com/office/drawing/2014/main" id="{33DB9EA1-357C-45CC-85EA-9BAECCA25B18}"/>
              </a:ext>
            </a:extLst>
          </p:cNvPr>
          <p:cNvPicPr>
            <a:picLocks noGrp="1" noChangeAspect="1" noChangeArrowheads="1"/>
          </p:cNvPicPr>
          <p:nvPr>
            <p:ph idx="1"/>
          </p:nvPr>
        </p:nvPicPr>
        <p:blipFill>
          <a:blip r:embed="rId3" cstate="email"/>
          <a:srcRect/>
          <a:stretch>
            <a:fillRect/>
          </a:stretch>
        </p:blipFill>
        <p:spPr bwMode="auto">
          <a:xfrm>
            <a:off x="3505200" y="2253456"/>
            <a:ext cx="5181600" cy="3495675"/>
          </a:xfrm>
          <a:prstGeom prst="rect">
            <a:avLst/>
          </a:prstGeom>
          <a:noFill/>
        </p:spPr>
      </p:pic>
    </p:spTree>
    <p:extLst>
      <p:ext uri="{BB962C8B-B14F-4D97-AF65-F5344CB8AC3E}">
        <p14:creationId xmlns:p14="http://schemas.microsoft.com/office/powerpoint/2010/main" val="42003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captura de pantalla&#10;&#10;Descripción generada con confianza muy alta">
            <a:extLst>
              <a:ext uri="{FF2B5EF4-FFF2-40B4-BE49-F238E27FC236}">
                <a16:creationId xmlns:a16="http://schemas.microsoft.com/office/drawing/2014/main" id="{A3D8F700-4B11-4E35-BB87-B5D6359BE25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9057" y="1026942"/>
            <a:ext cx="6794432" cy="4748586"/>
          </a:xfrm>
        </p:spPr>
      </p:pic>
    </p:spTree>
    <p:extLst>
      <p:ext uri="{BB962C8B-B14F-4D97-AF65-F5344CB8AC3E}">
        <p14:creationId xmlns:p14="http://schemas.microsoft.com/office/powerpoint/2010/main" val="8340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5520" y="5517232"/>
            <a:ext cx="8712968" cy="648072"/>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4000" dirty="0">
                <a:ea typeface="+mn-ea"/>
              </a:rPr>
              <a:t>¿</a:t>
            </a:r>
            <a:r>
              <a:rPr lang="en-US" sz="4000" dirty="0" err="1">
                <a:ea typeface="+mn-ea"/>
              </a:rPr>
              <a:t>Cuál</a:t>
            </a:r>
            <a:r>
              <a:rPr lang="en-US" sz="4000" dirty="0">
                <a:ea typeface="+mn-ea"/>
              </a:rPr>
              <a:t> </a:t>
            </a:r>
            <a:r>
              <a:rPr lang="en-US" sz="4000" dirty="0" err="1">
                <a:ea typeface="+mn-ea"/>
              </a:rPr>
              <a:t>es</a:t>
            </a:r>
            <a:r>
              <a:rPr lang="en-US" sz="4000" dirty="0">
                <a:ea typeface="+mn-ea"/>
              </a:rPr>
              <a:t> el </a:t>
            </a:r>
            <a:r>
              <a:rPr lang="en-US" sz="4000" dirty="0" err="1">
                <a:ea typeface="+mn-ea"/>
              </a:rPr>
              <a:t>siguiente</a:t>
            </a:r>
            <a:r>
              <a:rPr lang="en-US" sz="4000" dirty="0">
                <a:ea typeface="+mn-ea"/>
              </a:rPr>
              <a:t> </a:t>
            </a:r>
            <a:r>
              <a:rPr lang="en-US" sz="4000" dirty="0" err="1">
                <a:ea typeface="+mn-ea"/>
              </a:rPr>
              <a:t>paso</a:t>
            </a:r>
            <a:r>
              <a:rPr lang="en-US" sz="4000" dirty="0">
                <a:ea typeface="+mn-ea"/>
              </a:rPr>
              <a:t>?</a:t>
            </a:r>
            <a:endParaRPr lang="th-TH" sz="4000" dirty="0">
              <a:ea typeface="+mn-ea"/>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250" y="1177160"/>
            <a:ext cx="2662620" cy="3993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23683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11C6-2EF1-4C33-9B0F-2C1EFC5E3B98}"/>
              </a:ext>
            </a:extLst>
          </p:cNvPr>
          <p:cNvSpPr>
            <a:spLocks noGrp="1"/>
          </p:cNvSpPr>
          <p:nvPr>
            <p:ph type="title"/>
          </p:nvPr>
        </p:nvSpPr>
        <p:spPr/>
        <p:txBody>
          <a:bodyPr/>
          <a:lstStyle/>
          <a:p>
            <a:r>
              <a:rPr lang="es-MX" dirty="0"/>
              <a:t>Embajador o DC</a:t>
            </a:r>
          </a:p>
        </p:txBody>
      </p:sp>
      <p:sp>
        <p:nvSpPr>
          <p:cNvPr id="4" name="Marcador de contenido 2">
            <a:extLst>
              <a:ext uri="{FF2B5EF4-FFF2-40B4-BE49-F238E27FC236}">
                <a16:creationId xmlns:a16="http://schemas.microsoft.com/office/drawing/2014/main" id="{89026B1C-D5AC-4B7F-BA40-BE7F129E125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84344E"/>
              </a:buClr>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65000"/>
                  <a:lumOff val="35000"/>
                </a:schemeClr>
              </a:buClr>
              <a:buFont typeface="Wingdings" panose="05000000000000000000" pitchFamily="2" charset="2"/>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SzPct val="100000"/>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84344E"/>
              </a:buClr>
              <a:buFont typeface="Wingdings" panose="05000000000000000000" pitchFamily="2" charset="2"/>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65000"/>
                  <a:lumOff val="35000"/>
                </a:schemeClr>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419" dirty="0"/>
              <a:t>Debe revisar durante sus visitas que los pasaportes están siendo llenados por los mentores y el pasaporte debe terminarse dentro de las 10 primeras semanas.</a:t>
            </a:r>
          </a:p>
          <a:p>
            <a:endParaRPr lang="es-419" dirty="0"/>
          </a:p>
          <a:p>
            <a:r>
              <a:rPr lang="es-419" dirty="0"/>
              <a:t>Debe tener mi lista de BNI completa</a:t>
            </a:r>
          </a:p>
          <a:p>
            <a:endParaRPr lang="es-419" dirty="0"/>
          </a:p>
          <a:p>
            <a:r>
              <a:rPr lang="es-419" dirty="0"/>
              <a:t>El nuevo miembro no puede exponer sus 10 min. Hasta haber finalizado el programa Pasaporte. </a:t>
            </a:r>
          </a:p>
        </p:txBody>
      </p:sp>
    </p:spTree>
    <p:extLst>
      <p:ext uri="{BB962C8B-B14F-4D97-AF65-F5344CB8AC3E}">
        <p14:creationId xmlns:p14="http://schemas.microsoft.com/office/powerpoint/2010/main" val="24511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3527" y="548681"/>
            <a:ext cx="5692793" cy="1440159"/>
          </a:xfrm>
        </p:spPr>
        <p:txBody>
          <a:bodyPr>
            <a:normAutofit fontScale="90000"/>
          </a:bodyPr>
          <a:lstStyle/>
          <a:p>
            <a:r>
              <a:rPr lang="es-ES_tradnl" dirty="0"/>
              <a:t>Proceso de implementación:</a:t>
            </a:r>
            <a:br>
              <a:rPr lang="es-ES_tradnl" dirty="0"/>
            </a:br>
            <a:endParaRPr lang="es-ES" dirty="0"/>
          </a:p>
        </p:txBody>
      </p:sp>
      <p:sp>
        <p:nvSpPr>
          <p:cNvPr id="3" name="Marcador de contenido 2"/>
          <p:cNvSpPr>
            <a:spLocks noGrp="1"/>
          </p:cNvSpPr>
          <p:nvPr>
            <p:ph idx="1"/>
          </p:nvPr>
        </p:nvSpPr>
        <p:spPr>
          <a:xfrm>
            <a:off x="623455" y="1600200"/>
            <a:ext cx="10993581" cy="4813997"/>
          </a:xfrm>
        </p:spPr>
        <p:txBody>
          <a:bodyPr>
            <a:normAutofit/>
          </a:bodyPr>
          <a:lstStyle/>
          <a:p>
            <a:pPr algn="just"/>
            <a:r>
              <a:rPr lang="es-ES_tradnl" sz="2400" dirty="0"/>
              <a:t>Cada D.E. elige un Capítulo para implementar el Pasaporte.</a:t>
            </a:r>
          </a:p>
          <a:p>
            <a:pPr algn="just"/>
            <a:r>
              <a:rPr lang="es-ES_tradnl" sz="2400" dirty="0"/>
              <a:t>Se envía un correo a los Coord. de Mentores y a los Equipos de Liderazgo (con CC al DC.), invitándoles a ser pioneros en este proceso y a ser los representantes de este proceso.</a:t>
            </a:r>
          </a:p>
          <a:p>
            <a:pPr algn="just"/>
            <a:r>
              <a:rPr lang="es-ES_tradnl" sz="2400" dirty="0"/>
              <a:t>Se les invita también a asistir a una capacitación para explicarles el procedimiento.</a:t>
            </a:r>
          </a:p>
          <a:p>
            <a:pPr algn="just"/>
            <a:r>
              <a:rPr lang="es-ES_tradnl" sz="2400" dirty="0"/>
              <a:t>Cada Capítulo hará un pedido de Pasaportes a su oficina Regional.</a:t>
            </a:r>
          </a:p>
          <a:p>
            <a:pPr algn="just"/>
            <a:r>
              <a:rPr lang="es-ES_tradnl" sz="2400" dirty="0"/>
              <a:t>Si algún Miembro desea realizar el programa, a pesar de no ser nuevo, puede hacerlo. Consultar con Comité de Membresías.</a:t>
            </a:r>
            <a:endParaRPr lang="es-ES" sz="2400" dirty="0"/>
          </a:p>
        </p:txBody>
      </p:sp>
    </p:spTree>
    <p:extLst>
      <p:ext uri="{BB962C8B-B14F-4D97-AF65-F5344CB8AC3E}">
        <p14:creationId xmlns:p14="http://schemas.microsoft.com/office/powerpoint/2010/main" val="321684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D95E0-56BB-4B44-A68C-FE153F5D0E64}"/>
              </a:ext>
            </a:extLst>
          </p:cNvPr>
          <p:cNvSpPr>
            <a:spLocks noGrp="1"/>
          </p:cNvSpPr>
          <p:nvPr>
            <p:ph type="title"/>
          </p:nvPr>
        </p:nvSpPr>
        <p:spPr/>
        <p:txBody>
          <a:bodyPr/>
          <a:lstStyle/>
          <a:p>
            <a:r>
              <a:rPr lang="es-MX" dirty="0"/>
              <a:t>¿Qué vimos?</a:t>
            </a:r>
          </a:p>
        </p:txBody>
      </p:sp>
      <p:sp>
        <p:nvSpPr>
          <p:cNvPr id="6" name="CuadroTexto 5">
            <a:extLst>
              <a:ext uri="{FF2B5EF4-FFF2-40B4-BE49-F238E27FC236}">
                <a16:creationId xmlns:a16="http://schemas.microsoft.com/office/drawing/2014/main" id="{C4F881C1-E8BD-4678-BA49-B60BC52A06D3}"/>
              </a:ext>
            </a:extLst>
          </p:cNvPr>
          <p:cNvSpPr txBox="1"/>
          <p:nvPr/>
        </p:nvSpPr>
        <p:spPr>
          <a:xfrm>
            <a:off x="935181" y="1690690"/>
            <a:ext cx="8541327" cy="3046988"/>
          </a:xfrm>
          <a:prstGeom prst="rect">
            <a:avLst/>
          </a:prstGeom>
          <a:noFill/>
        </p:spPr>
        <p:txBody>
          <a:bodyPr wrap="square" rtlCol="0">
            <a:spAutoFit/>
          </a:bodyPr>
          <a:lstStyle/>
          <a:p>
            <a:pPr marL="285750" indent="-285750">
              <a:buFont typeface="Arial" panose="020B0604020202020204" pitchFamily="34" charset="0"/>
              <a:buChar char="•"/>
            </a:pPr>
            <a:r>
              <a:rPr lang="es-MX" sz="3200" dirty="0"/>
              <a:t>Roles de cada uno de los 10 miembros mentores</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Contenido del Pasaporte al Éxito BNI.</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Proceso de implementación </a:t>
            </a:r>
          </a:p>
        </p:txBody>
      </p:sp>
      <p:pic>
        <p:nvPicPr>
          <p:cNvPr id="7" name="Imagen 6">
            <a:extLst>
              <a:ext uri="{FF2B5EF4-FFF2-40B4-BE49-F238E27FC236}">
                <a16:creationId xmlns:a16="http://schemas.microsoft.com/office/drawing/2014/main" id="{A453DF8E-6111-402F-B5C9-353AFA521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514" y="1329329"/>
            <a:ext cx="2438401" cy="4251413"/>
          </a:xfrm>
          <a:prstGeom prst="rect">
            <a:avLst/>
          </a:prstGeom>
        </p:spPr>
      </p:pic>
    </p:spTree>
    <p:extLst>
      <p:ext uri="{BB962C8B-B14F-4D97-AF65-F5344CB8AC3E}">
        <p14:creationId xmlns:p14="http://schemas.microsoft.com/office/powerpoint/2010/main" val="3868110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6DCCA-4794-43D3-A52E-D725ADCAD43F}"/>
              </a:ext>
            </a:extLst>
          </p:cNvPr>
          <p:cNvSpPr>
            <a:spLocks noGrp="1"/>
          </p:cNvSpPr>
          <p:nvPr>
            <p:ph type="title"/>
          </p:nvPr>
        </p:nvSpPr>
        <p:spPr/>
        <p:txBody>
          <a:bodyPr/>
          <a:lstStyle/>
          <a:p>
            <a:r>
              <a:rPr lang="es-MX" dirty="0"/>
              <a:t>Precaución</a:t>
            </a:r>
          </a:p>
        </p:txBody>
      </p:sp>
      <p:sp>
        <p:nvSpPr>
          <p:cNvPr id="3" name="Marcador de contenido 2">
            <a:extLst>
              <a:ext uri="{FF2B5EF4-FFF2-40B4-BE49-F238E27FC236}">
                <a16:creationId xmlns:a16="http://schemas.microsoft.com/office/drawing/2014/main" id="{C3EFA845-F6D6-4A3B-8295-B236DF147041}"/>
              </a:ext>
            </a:extLst>
          </p:cNvPr>
          <p:cNvSpPr>
            <a:spLocks noGrp="1"/>
          </p:cNvSpPr>
          <p:nvPr>
            <p:ph idx="1"/>
          </p:nvPr>
        </p:nvSpPr>
        <p:spPr>
          <a:xfrm>
            <a:off x="838200" y="1524000"/>
            <a:ext cx="10515600" cy="4652963"/>
          </a:xfrm>
        </p:spPr>
        <p:txBody>
          <a:bodyPr>
            <a:normAutofit/>
          </a:bodyPr>
          <a:lstStyle/>
          <a:p>
            <a:r>
              <a:rPr lang="es-MX" dirty="0"/>
              <a:t>No le des el pasaporte a cualquiera, ESO NO FUNCIONA ASÍ.</a:t>
            </a:r>
          </a:p>
          <a:p>
            <a:r>
              <a:rPr lang="es-MX" dirty="0"/>
              <a:t>No lo conviertas en una herramienta de capacitación, se trata más del COMPROMISO de los nuevos miembros</a:t>
            </a:r>
          </a:p>
          <a:p>
            <a:r>
              <a:rPr lang="es-MX" dirty="0"/>
              <a:t>No lo conviertas en tu GRUPO de CAPACITACIÓN DE 1-1 </a:t>
            </a:r>
          </a:p>
          <a:p>
            <a:r>
              <a:rPr lang="es-MX" dirty="0"/>
              <a:t>No permitas que UN mismo miembro de todas las mentorías por él mismo. </a:t>
            </a:r>
          </a:p>
          <a:p>
            <a:r>
              <a:rPr lang="es-MX" dirty="0"/>
              <a:t>No dejes el pasaporte en el KIT de Nuevos Miembros, NO FUNCIONA ASÍ. </a:t>
            </a:r>
          </a:p>
          <a:p>
            <a:r>
              <a:rPr lang="es-MX" dirty="0"/>
              <a:t>No dejes de reunirte con el nuevo miembro justo terminando su inducción. </a:t>
            </a:r>
          </a:p>
        </p:txBody>
      </p:sp>
    </p:spTree>
    <p:extLst>
      <p:ext uri="{BB962C8B-B14F-4D97-AF65-F5344CB8AC3E}">
        <p14:creationId xmlns:p14="http://schemas.microsoft.com/office/powerpoint/2010/main" val="361223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imágenes prediseñadas&#10;&#10;Descripción generada con confianza alta">
            <a:extLst>
              <a:ext uri="{FF2B5EF4-FFF2-40B4-BE49-F238E27FC236}">
                <a16:creationId xmlns:a16="http://schemas.microsoft.com/office/drawing/2014/main" id="{EF2B0D6F-04FB-413F-8115-E0EFC987C2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53055" y="1905807"/>
            <a:ext cx="2721781" cy="3733769"/>
          </a:xfrm>
        </p:spPr>
      </p:pic>
      <p:sp>
        <p:nvSpPr>
          <p:cNvPr id="2" name="Título 1">
            <a:extLst>
              <a:ext uri="{FF2B5EF4-FFF2-40B4-BE49-F238E27FC236}">
                <a16:creationId xmlns:a16="http://schemas.microsoft.com/office/drawing/2014/main" id="{875D95E0-56BB-4B44-A68C-FE153F5D0E64}"/>
              </a:ext>
            </a:extLst>
          </p:cNvPr>
          <p:cNvSpPr>
            <a:spLocks noGrp="1"/>
          </p:cNvSpPr>
          <p:nvPr>
            <p:ph type="title"/>
          </p:nvPr>
        </p:nvSpPr>
        <p:spPr/>
        <p:txBody>
          <a:bodyPr/>
          <a:lstStyle/>
          <a:p>
            <a:r>
              <a:rPr lang="es-MX" dirty="0"/>
              <a:t>¿Qué vamos a ver?</a:t>
            </a:r>
          </a:p>
        </p:txBody>
      </p:sp>
      <p:sp>
        <p:nvSpPr>
          <p:cNvPr id="6" name="CuadroTexto 5">
            <a:extLst>
              <a:ext uri="{FF2B5EF4-FFF2-40B4-BE49-F238E27FC236}">
                <a16:creationId xmlns:a16="http://schemas.microsoft.com/office/drawing/2014/main" id="{C4F881C1-E8BD-4678-BA49-B60BC52A06D3}"/>
              </a:ext>
            </a:extLst>
          </p:cNvPr>
          <p:cNvSpPr txBox="1"/>
          <p:nvPr/>
        </p:nvSpPr>
        <p:spPr>
          <a:xfrm>
            <a:off x="1102024" y="1510535"/>
            <a:ext cx="8416050" cy="4524315"/>
          </a:xfrm>
          <a:prstGeom prst="rect">
            <a:avLst/>
          </a:prstGeom>
          <a:noFill/>
        </p:spPr>
        <p:txBody>
          <a:bodyPr wrap="square" rtlCol="0">
            <a:spAutoFit/>
          </a:bodyPr>
          <a:lstStyle/>
          <a:p>
            <a:pPr marL="285750" indent="-285750">
              <a:buFont typeface="Arial" panose="020B0604020202020204" pitchFamily="34" charset="0"/>
              <a:buChar char="•"/>
            </a:pPr>
            <a:r>
              <a:rPr lang="es-MX" sz="3200" dirty="0"/>
              <a:t>Retención de miembros.</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Introducción del Programa Pasaporte al Éxito </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Quienes intervienen en el Pasaporte.</a:t>
            </a:r>
          </a:p>
          <a:p>
            <a:pPr marL="285750" indent="-285750">
              <a:buFont typeface="Arial" panose="020B0604020202020204" pitchFamily="34" charset="0"/>
              <a:buChar char="•"/>
            </a:pPr>
            <a:endParaRPr lang="es-MX" sz="3200" dirty="0"/>
          </a:p>
          <a:p>
            <a:pPr marL="285750" indent="-285750">
              <a:buFont typeface="Arial" panose="020B0604020202020204" pitchFamily="34" charset="0"/>
              <a:buChar char="•"/>
            </a:pPr>
            <a:r>
              <a:rPr lang="es-MX" sz="3200" dirty="0"/>
              <a:t>Cómo construir un Equipo de Miembros Mentores</a:t>
            </a:r>
          </a:p>
        </p:txBody>
      </p:sp>
    </p:spTree>
    <p:extLst>
      <p:ext uri="{BB962C8B-B14F-4D97-AF65-F5344CB8AC3E}">
        <p14:creationId xmlns:p14="http://schemas.microsoft.com/office/powerpoint/2010/main" val="2733811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A9DDA-1536-4585-A4E0-350618F62A77}"/>
              </a:ext>
            </a:extLst>
          </p:cNvPr>
          <p:cNvSpPr>
            <a:spLocks noGrp="1"/>
          </p:cNvSpPr>
          <p:nvPr>
            <p:ph type="title"/>
          </p:nvPr>
        </p:nvSpPr>
        <p:spPr/>
        <p:txBody>
          <a:bodyPr/>
          <a:lstStyle/>
          <a:p>
            <a:r>
              <a:rPr lang="es-MX" dirty="0"/>
              <a:t>preguntas</a:t>
            </a:r>
          </a:p>
        </p:txBody>
      </p:sp>
      <p:pic>
        <p:nvPicPr>
          <p:cNvPr id="5" name="Marcador de contenido 4" descr="Imagen que contiene texto, mapa&#10;&#10;Descripción generada con confianza muy alta">
            <a:extLst>
              <a:ext uri="{FF2B5EF4-FFF2-40B4-BE49-F238E27FC236}">
                <a16:creationId xmlns:a16="http://schemas.microsoft.com/office/drawing/2014/main" id="{C0CD381A-8CD1-4033-A605-0FBF071883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761028"/>
            <a:ext cx="4351338" cy="4351338"/>
          </a:xfrm>
        </p:spPr>
      </p:pic>
    </p:spTree>
    <p:extLst>
      <p:ext uri="{BB962C8B-B14F-4D97-AF65-F5344CB8AC3E}">
        <p14:creationId xmlns:p14="http://schemas.microsoft.com/office/powerpoint/2010/main" val="44248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pPr>
              <a:lnSpc>
                <a:spcPct val="100000"/>
              </a:lnSpc>
            </a:pPr>
            <a:r>
              <a:rPr lang="es-MX" sz="6000" dirty="0">
                <a:solidFill>
                  <a:srgbClr val="800000"/>
                </a:solidFill>
                <a:latin typeface="+mn-lt"/>
              </a:rPr>
              <a:t>¡Gracias!</a:t>
            </a:r>
          </a:p>
        </p:txBody>
      </p:sp>
    </p:spTree>
    <p:extLst>
      <p:ext uri="{BB962C8B-B14F-4D97-AF65-F5344CB8AC3E}">
        <p14:creationId xmlns:p14="http://schemas.microsoft.com/office/powerpoint/2010/main" val="978347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982" y="1374790"/>
            <a:ext cx="10025059" cy="1795130"/>
          </a:xfrm>
        </p:spPr>
        <p:txBody>
          <a:bodyPr>
            <a:normAutofit/>
          </a:bodyPr>
          <a:lstStyle/>
          <a:p>
            <a:pPr marL="457200" lvl="1" indent="0" algn="ctr">
              <a:buNone/>
              <a:defRPr/>
            </a:pPr>
            <a:r>
              <a:rPr lang="es-419" sz="3200" dirty="0"/>
              <a:t>¿Sabías que cada Nuevo Miembro toma la decisión de renovar o no su membresía en sus primeros tres meses en BNI?</a:t>
            </a:r>
            <a:endParaRPr lang="es-MX" sz="4000" dirty="0"/>
          </a:p>
          <a:p>
            <a:pPr marL="457200" lvl="1" indent="0" algn="ctr">
              <a:buNone/>
              <a:defRPr/>
            </a:pPr>
            <a:endParaRPr lang="es-MX" sz="4000" dirty="0"/>
          </a:p>
          <a:p>
            <a:pPr marL="457200" lvl="1" indent="0" algn="ctr">
              <a:buNone/>
              <a:defRPr/>
            </a:pPr>
            <a:endParaRPr lang="es-MX" sz="4000" dirty="0"/>
          </a:p>
          <a:p>
            <a:pPr marL="457200" lvl="1" indent="0" algn="ctr">
              <a:buNone/>
              <a:defRPr/>
            </a:pPr>
            <a:endParaRPr lang="es-MX" sz="4000" dirty="0"/>
          </a:p>
        </p:txBody>
      </p:sp>
      <p:pic>
        <p:nvPicPr>
          <p:cNvPr id="8" name="Picture 2" descr="http://dhhp3c129bp03.cloudfront.net/wp-content/uploads/2011/08/talent_retention4.jpg">
            <a:extLst>
              <a:ext uri="{FF2B5EF4-FFF2-40B4-BE49-F238E27FC236}">
                <a16:creationId xmlns:a16="http://schemas.microsoft.com/office/drawing/2014/main" id="{E87CE11D-0DBE-49DB-8DF3-70D37970458B}"/>
              </a:ext>
            </a:extLst>
          </p:cNvPr>
          <p:cNvPicPr>
            <a:picLocks noChangeAspect="1" noChangeArrowheads="1"/>
          </p:cNvPicPr>
          <p:nvPr/>
        </p:nvPicPr>
        <p:blipFill>
          <a:blip r:embed="rId3" cstate="email"/>
          <a:srcRect/>
          <a:stretch>
            <a:fillRect/>
          </a:stretch>
        </p:blipFill>
        <p:spPr bwMode="auto">
          <a:xfrm>
            <a:off x="3783593" y="2981739"/>
            <a:ext cx="5559189" cy="2775717"/>
          </a:xfrm>
          <a:prstGeom prst="rect">
            <a:avLst/>
          </a:prstGeom>
          <a:noFill/>
        </p:spPr>
      </p:pic>
    </p:spTree>
    <p:extLst>
      <p:ext uri="{BB962C8B-B14F-4D97-AF65-F5344CB8AC3E}">
        <p14:creationId xmlns:p14="http://schemas.microsoft.com/office/powerpoint/2010/main" val="9953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70" y="5367131"/>
            <a:ext cx="10436087" cy="1337864"/>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3600" dirty="0">
                <a:ea typeface="+mn-ea"/>
              </a:rPr>
              <a:t>¿</a:t>
            </a:r>
            <a:r>
              <a:rPr lang="en-US" sz="3600" dirty="0" err="1">
                <a:ea typeface="+mn-ea"/>
              </a:rPr>
              <a:t>Qué</a:t>
            </a:r>
            <a:r>
              <a:rPr lang="en-US" sz="3600" dirty="0">
                <a:ea typeface="+mn-ea"/>
              </a:rPr>
              <a:t> </a:t>
            </a:r>
            <a:r>
              <a:rPr lang="en-US" sz="3600" dirty="0" err="1">
                <a:ea typeface="+mn-ea"/>
              </a:rPr>
              <a:t>efecto</a:t>
            </a:r>
            <a:r>
              <a:rPr lang="en-US" sz="3600" dirty="0">
                <a:ea typeface="+mn-ea"/>
              </a:rPr>
              <a:t> </a:t>
            </a:r>
            <a:r>
              <a:rPr lang="en-US" sz="3600" dirty="0" err="1">
                <a:ea typeface="+mn-ea"/>
              </a:rPr>
              <a:t>tiene</a:t>
            </a:r>
            <a:r>
              <a:rPr lang="en-US" sz="3600" dirty="0">
                <a:ea typeface="+mn-ea"/>
              </a:rPr>
              <a:t> </a:t>
            </a:r>
            <a:r>
              <a:rPr lang="en-US" sz="3600" dirty="0" err="1">
                <a:ea typeface="+mn-ea"/>
              </a:rPr>
              <a:t>una</a:t>
            </a:r>
            <a:r>
              <a:rPr lang="en-US" sz="3600" dirty="0">
                <a:ea typeface="+mn-ea"/>
              </a:rPr>
              <a:t> </a:t>
            </a:r>
            <a:r>
              <a:rPr lang="en-US" sz="3600" dirty="0" err="1">
                <a:ea typeface="+mn-ea"/>
              </a:rPr>
              <a:t>baja</a:t>
            </a:r>
            <a:r>
              <a:rPr lang="en-US" sz="3600" dirty="0">
                <a:ea typeface="+mn-ea"/>
              </a:rPr>
              <a:t> </a:t>
            </a:r>
            <a:r>
              <a:rPr lang="en-US" sz="3600" dirty="0" err="1">
                <a:ea typeface="+mn-ea"/>
              </a:rPr>
              <a:t>tasa</a:t>
            </a:r>
            <a:r>
              <a:rPr lang="en-US" sz="3600" dirty="0">
                <a:ea typeface="+mn-ea"/>
              </a:rPr>
              <a:t> de </a:t>
            </a:r>
            <a:r>
              <a:rPr lang="en-US" sz="3600" dirty="0" err="1">
                <a:ea typeface="+mn-ea"/>
              </a:rPr>
              <a:t>retención</a:t>
            </a:r>
            <a:r>
              <a:rPr lang="en-US" sz="3600" dirty="0">
                <a:ea typeface="+mn-ea"/>
              </a:rPr>
              <a:t>?</a:t>
            </a:r>
            <a:br>
              <a:rPr lang="en-US" sz="4000" dirty="0">
                <a:ea typeface="+mn-ea"/>
              </a:rPr>
            </a:br>
            <a:endParaRPr lang="th-TH" sz="4000" dirty="0">
              <a:ea typeface="+mn-ea"/>
            </a:endParaRPr>
          </a:p>
        </p:txBody>
      </p:sp>
      <p:sp>
        <p:nvSpPr>
          <p:cNvPr id="4" name="AutoShape 2" descr="Resultado de imagen de construir relaciones"/>
          <p:cNvSpPr>
            <a:spLocks noChangeAspect="1" noChangeArrowheads="1"/>
          </p:cNvSpPr>
          <p:nvPr/>
        </p:nvSpPr>
        <p:spPr bwMode="auto">
          <a:xfrm>
            <a:off x="1679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917" y="1490869"/>
            <a:ext cx="4730165" cy="313910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435734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52" y="5756310"/>
            <a:ext cx="10257183" cy="648146"/>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4000" dirty="0" err="1">
                <a:ea typeface="+mn-ea"/>
              </a:rPr>
              <a:t>Selección</a:t>
            </a:r>
            <a:r>
              <a:rPr lang="en-US" sz="4000" dirty="0">
                <a:ea typeface="+mn-ea"/>
              </a:rPr>
              <a:t>       vs.   </a:t>
            </a:r>
            <a:r>
              <a:rPr lang="en-US" sz="4000" dirty="0" err="1">
                <a:ea typeface="+mn-ea"/>
              </a:rPr>
              <a:t>Creación</a:t>
            </a:r>
            <a:r>
              <a:rPr lang="en-US" sz="4000" dirty="0">
                <a:ea typeface="+mn-ea"/>
              </a:rPr>
              <a:t> de </a:t>
            </a:r>
            <a:r>
              <a:rPr lang="en-US" sz="4000" dirty="0" err="1">
                <a:ea typeface="+mn-ea"/>
              </a:rPr>
              <a:t>Negocios</a:t>
            </a:r>
            <a:endParaRPr lang="th-TH" sz="4000" dirty="0">
              <a:ea typeface="+mn-ea"/>
            </a:endParaRPr>
          </a:p>
        </p:txBody>
      </p:sp>
      <p:pic>
        <p:nvPicPr>
          <p:cNvPr id="105474" name="Picture 2" descr="https://www.cpsisc.com.au/resources/BMA%20Images/Recruitment.jpg"/>
          <p:cNvPicPr>
            <a:picLocks noChangeAspect="1" noChangeArrowheads="1"/>
          </p:cNvPicPr>
          <p:nvPr/>
        </p:nvPicPr>
        <p:blipFill>
          <a:blip r:embed="rId3" cstate="email"/>
          <a:srcRect/>
          <a:stretch>
            <a:fillRect/>
          </a:stretch>
        </p:blipFill>
        <p:spPr bwMode="auto">
          <a:xfrm>
            <a:off x="2096736" y="2492896"/>
            <a:ext cx="3567217" cy="3096344"/>
          </a:xfrm>
          <a:prstGeom prst="rect">
            <a:avLst/>
          </a:prstGeom>
          <a:noFill/>
        </p:spPr>
      </p:pic>
      <p:pic>
        <p:nvPicPr>
          <p:cNvPr id="105476" name="Picture 4" descr="http://www.rifuture.org/wp-content/uploads/Growing-business.jpg"/>
          <p:cNvPicPr>
            <a:picLocks noChangeAspect="1" noChangeArrowheads="1"/>
          </p:cNvPicPr>
          <p:nvPr/>
        </p:nvPicPr>
        <p:blipFill>
          <a:blip r:embed="rId4" cstate="email"/>
          <a:srcRect/>
          <a:stretch>
            <a:fillRect/>
          </a:stretch>
        </p:blipFill>
        <p:spPr bwMode="auto">
          <a:xfrm>
            <a:off x="6384032" y="1844824"/>
            <a:ext cx="3672408" cy="3565790"/>
          </a:xfrm>
          <a:prstGeom prst="rect">
            <a:avLst/>
          </a:prstGeom>
          <a:noFill/>
        </p:spPr>
      </p:pic>
      <p:sp>
        <p:nvSpPr>
          <p:cNvPr id="6" name="TextBox 5"/>
          <p:cNvSpPr txBox="1"/>
          <p:nvPr/>
        </p:nvSpPr>
        <p:spPr>
          <a:xfrm>
            <a:off x="3232272" y="1562425"/>
            <a:ext cx="1296144" cy="584775"/>
          </a:xfrm>
          <a:prstGeom prst="rect">
            <a:avLst/>
          </a:prstGeom>
          <a:noFill/>
        </p:spPr>
        <p:txBody>
          <a:bodyPr wrap="square" rtlCol="0">
            <a:spAutoFit/>
          </a:bodyPr>
          <a:lstStyle/>
          <a:p>
            <a:r>
              <a:rPr lang="en-US" sz="3200" b="1" dirty="0">
                <a:latin typeface="Arial" pitchFamily="34" charset="0"/>
                <a:cs typeface="Arial" pitchFamily="34" charset="0"/>
              </a:rPr>
              <a:t>80%</a:t>
            </a:r>
            <a:endParaRPr lang="en-GB" sz="3200" b="1" dirty="0">
              <a:latin typeface="Arial" pitchFamily="34" charset="0"/>
              <a:cs typeface="Arial" pitchFamily="34" charset="0"/>
            </a:endParaRPr>
          </a:p>
        </p:txBody>
      </p:sp>
      <p:sp>
        <p:nvSpPr>
          <p:cNvPr id="7" name="TextBox 6"/>
          <p:cNvSpPr txBox="1"/>
          <p:nvPr/>
        </p:nvSpPr>
        <p:spPr>
          <a:xfrm>
            <a:off x="8760296" y="1748289"/>
            <a:ext cx="1296144" cy="646331"/>
          </a:xfrm>
          <a:prstGeom prst="rect">
            <a:avLst/>
          </a:prstGeom>
          <a:noFill/>
        </p:spPr>
        <p:txBody>
          <a:bodyPr wrap="square" rtlCol="0">
            <a:spAutoFit/>
          </a:bodyPr>
          <a:lstStyle/>
          <a:p>
            <a:r>
              <a:rPr lang="en-US" sz="3600" b="1" dirty="0">
                <a:latin typeface="Arial" pitchFamily="34" charset="0"/>
                <a:cs typeface="Arial" pitchFamily="34" charset="0"/>
              </a:rPr>
              <a:t>20%</a:t>
            </a:r>
            <a:endParaRPr lang="en-GB" sz="3600" b="1" dirty="0">
              <a:latin typeface="Arial" pitchFamily="34" charset="0"/>
              <a:cs typeface="Arial" pitchFamily="34" charset="0"/>
            </a:endParaRPr>
          </a:p>
        </p:txBody>
      </p:sp>
    </p:spTree>
    <p:extLst>
      <p:ext uri="{BB962C8B-B14F-4D97-AF65-F5344CB8AC3E}">
        <p14:creationId xmlns:p14="http://schemas.microsoft.com/office/powerpoint/2010/main" val="33662496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500"/>
                                        <p:tgtEl>
                                          <p:spTgt spid="105474"/>
                                        </p:tgtEl>
                                      </p:cBhvr>
                                    </p:animEffect>
                                  </p:childTnLst>
                                </p:cTn>
                              </p:par>
                              <p:par>
                                <p:cTn id="8" presetID="10" presetClass="entr" presetSubtype="0" fill="hold" nodeType="withEffect">
                                  <p:stCondLst>
                                    <p:cond delay="0"/>
                                  </p:stCondLst>
                                  <p:childTnLst>
                                    <p:set>
                                      <p:cBhvr>
                                        <p:cTn id="9" dur="1" fill="hold">
                                          <p:stCondLst>
                                            <p:cond delay="0"/>
                                          </p:stCondLst>
                                        </p:cTn>
                                        <p:tgtEl>
                                          <p:spTgt spid="105476"/>
                                        </p:tgtEl>
                                        <p:attrNameLst>
                                          <p:attrName>style.visibility</p:attrName>
                                        </p:attrNameLst>
                                      </p:cBhvr>
                                      <p:to>
                                        <p:strVal val="visible"/>
                                      </p:to>
                                    </p:set>
                                    <p:animEffect transition="in" filter="fade">
                                      <p:cBhvr>
                                        <p:cTn id="10" dur="1000"/>
                                        <p:tgtEl>
                                          <p:spTgt spid="10547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5517232"/>
            <a:ext cx="8496944" cy="648146"/>
          </a:xfrm>
          <a:noFill/>
          <a:ln w="9525">
            <a:noFill/>
            <a:miter lim="800000"/>
            <a:headEnd/>
            <a:tailEnd/>
          </a:ln>
        </p:spPr>
        <p:txBody>
          <a:bodyPr vert="horz" wrap="square" lIns="91440" tIns="45720" rIns="91440" bIns="45720" numCol="1" rtlCol="0" anchor="t" anchorCtr="0" compatLnSpc="1">
            <a:prstTxWarp prst="textNoShape">
              <a:avLst/>
            </a:prstTxWarp>
            <a:normAutofit fontScale="90000"/>
          </a:bodyPr>
          <a:lstStyle/>
          <a:p>
            <a:pPr marL="338138" indent="-338138">
              <a:spcBef>
                <a:spcPct val="20000"/>
              </a:spcBef>
              <a:buClr>
                <a:srgbClr val="008000"/>
              </a:buClr>
              <a:defRPr/>
            </a:pPr>
            <a:r>
              <a:rPr lang="en-US" sz="4000" dirty="0" err="1"/>
              <a:t>Selección</a:t>
            </a:r>
            <a:r>
              <a:rPr lang="en-US" sz="4000" dirty="0"/>
              <a:t> vs. </a:t>
            </a:r>
            <a:r>
              <a:rPr lang="en-US" sz="4000" dirty="0" err="1"/>
              <a:t>Creación</a:t>
            </a:r>
            <a:r>
              <a:rPr lang="en-US" sz="4000" dirty="0"/>
              <a:t> de </a:t>
            </a:r>
            <a:r>
              <a:rPr lang="en-US" sz="4000" dirty="0" err="1"/>
              <a:t>Negocios</a:t>
            </a:r>
            <a:endParaRPr lang="th-TH" sz="4000" dirty="0">
              <a:ea typeface="+mn-ea"/>
            </a:endParaRPr>
          </a:p>
        </p:txBody>
      </p:sp>
      <p:pic>
        <p:nvPicPr>
          <p:cNvPr id="105474" name="Picture 2" descr="https://www.cpsisc.com.au/resources/BMA%20Images/Recruitment.jpg"/>
          <p:cNvPicPr>
            <a:picLocks noChangeAspect="1" noChangeArrowheads="1"/>
          </p:cNvPicPr>
          <p:nvPr/>
        </p:nvPicPr>
        <p:blipFill>
          <a:blip r:embed="rId3" cstate="email"/>
          <a:srcRect/>
          <a:stretch>
            <a:fillRect/>
          </a:stretch>
        </p:blipFill>
        <p:spPr bwMode="auto">
          <a:xfrm>
            <a:off x="2096736" y="2492896"/>
            <a:ext cx="3567217" cy="3096344"/>
          </a:xfrm>
          <a:prstGeom prst="rect">
            <a:avLst/>
          </a:prstGeom>
          <a:noFill/>
        </p:spPr>
      </p:pic>
      <p:pic>
        <p:nvPicPr>
          <p:cNvPr id="105476" name="Picture 4" descr="http://www.rifuture.org/wp-content/uploads/Growing-business.jpg"/>
          <p:cNvPicPr>
            <a:picLocks noChangeAspect="1" noChangeArrowheads="1"/>
          </p:cNvPicPr>
          <p:nvPr/>
        </p:nvPicPr>
        <p:blipFill>
          <a:blip r:embed="rId4" cstate="email"/>
          <a:srcRect/>
          <a:stretch>
            <a:fillRect/>
          </a:stretch>
        </p:blipFill>
        <p:spPr bwMode="auto">
          <a:xfrm>
            <a:off x="6384032" y="1844824"/>
            <a:ext cx="3672408" cy="3565790"/>
          </a:xfrm>
          <a:prstGeom prst="rect">
            <a:avLst/>
          </a:prstGeom>
          <a:noFill/>
        </p:spPr>
      </p:pic>
      <p:sp>
        <p:nvSpPr>
          <p:cNvPr id="6" name="TextBox 5"/>
          <p:cNvSpPr txBox="1"/>
          <p:nvPr/>
        </p:nvSpPr>
        <p:spPr>
          <a:xfrm>
            <a:off x="3431704" y="2060848"/>
            <a:ext cx="1296144" cy="584775"/>
          </a:xfrm>
          <a:prstGeom prst="rect">
            <a:avLst/>
          </a:prstGeom>
          <a:noFill/>
        </p:spPr>
        <p:txBody>
          <a:bodyPr wrap="square" rtlCol="0">
            <a:spAutoFit/>
          </a:bodyPr>
          <a:lstStyle/>
          <a:p>
            <a:r>
              <a:rPr lang="en-US" sz="3200" b="1" dirty="0">
                <a:latin typeface="Arial" pitchFamily="34" charset="0"/>
                <a:cs typeface="Arial" pitchFamily="34" charset="0"/>
              </a:rPr>
              <a:t>20%</a:t>
            </a:r>
            <a:endParaRPr lang="en-GB" sz="3200" b="1" dirty="0">
              <a:latin typeface="Arial" pitchFamily="34" charset="0"/>
              <a:cs typeface="Arial" pitchFamily="34" charset="0"/>
            </a:endParaRPr>
          </a:p>
        </p:txBody>
      </p:sp>
      <p:sp>
        <p:nvSpPr>
          <p:cNvPr id="7" name="TextBox 6"/>
          <p:cNvSpPr txBox="1"/>
          <p:nvPr/>
        </p:nvSpPr>
        <p:spPr>
          <a:xfrm>
            <a:off x="8976320" y="2060849"/>
            <a:ext cx="1296144" cy="646331"/>
          </a:xfrm>
          <a:prstGeom prst="rect">
            <a:avLst/>
          </a:prstGeom>
          <a:noFill/>
        </p:spPr>
        <p:txBody>
          <a:bodyPr wrap="square" rtlCol="0">
            <a:spAutoFit/>
          </a:bodyPr>
          <a:lstStyle/>
          <a:p>
            <a:r>
              <a:rPr lang="en-US" sz="3600" b="1" dirty="0">
                <a:latin typeface="Arial" pitchFamily="34" charset="0"/>
                <a:cs typeface="Arial" pitchFamily="34" charset="0"/>
              </a:rPr>
              <a:t>80%</a:t>
            </a:r>
            <a:endParaRPr lang="en-GB" sz="3600" b="1" dirty="0">
              <a:latin typeface="Arial" pitchFamily="34" charset="0"/>
              <a:cs typeface="Arial" pitchFamily="34" charset="0"/>
            </a:endParaRPr>
          </a:p>
        </p:txBody>
      </p:sp>
    </p:spTree>
    <p:extLst>
      <p:ext uri="{BB962C8B-B14F-4D97-AF65-F5344CB8AC3E}">
        <p14:creationId xmlns:p14="http://schemas.microsoft.com/office/powerpoint/2010/main" val="3154529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9876"/>
          <a:stretch/>
        </p:blipFill>
        <p:spPr>
          <a:xfrm>
            <a:off x="6096000" y="959103"/>
            <a:ext cx="2609850" cy="3721732"/>
          </a:xfrm>
          <a:prstGeom prst="rect">
            <a:avLst/>
          </a:prstGeom>
          <a:ln>
            <a:noFill/>
          </a:ln>
          <a:effectLst>
            <a:outerShdw blurRad="190500" algn="tl" rotWithShape="0">
              <a:srgbClr val="000000">
                <a:alpha val="70000"/>
              </a:srgbClr>
            </a:outerShdw>
          </a:effectLst>
        </p:spPr>
      </p:pic>
      <p:pic>
        <p:nvPicPr>
          <p:cNvPr id="104452" name="Picture 4" descr="http://newtonvashli.tk/wp-content/uploads/2014/01/ratom.jpg"/>
          <p:cNvPicPr>
            <a:picLocks noChangeAspect="1" noChangeArrowheads="1"/>
          </p:cNvPicPr>
          <p:nvPr/>
        </p:nvPicPr>
        <p:blipFill>
          <a:blip r:embed="rId4" cstate="email"/>
          <a:srcRect/>
          <a:stretch>
            <a:fillRect/>
          </a:stretch>
        </p:blipFill>
        <p:spPr bwMode="auto">
          <a:xfrm rot="20636458">
            <a:off x="3971925" y="1407795"/>
            <a:ext cx="2349042" cy="3198876"/>
          </a:xfrm>
          <a:prstGeom prst="rect">
            <a:avLst/>
          </a:prstGeom>
          <a:ln>
            <a:noFill/>
          </a:ln>
          <a:effectLst>
            <a:outerShdw blurRad="190500" algn="tl" rotWithShape="0">
              <a:srgbClr val="000000">
                <a:alpha val="70000"/>
              </a:srgbClr>
            </a:outerShdw>
          </a:effectLst>
        </p:spPr>
      </p:pic>
      <p:sp>
        <p:nvSpPr>
          <p:cNvPr id="5" name="Title 1"/>
          <p:cNvSpPr>
            <a:spLocks noGrp="1"/>
          </p:cNvSpPr>
          <p:nvPr>
            <p:ph type="title"/>
          </p:nvPr>
        </p:nvSpPr>
        <p:spPr>
          <a:xfrm>
            <a:off x="993913" y="4869159"/>
            <a:ext cx="10515600" cy="1372615"/>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38138" indent="-338138">
              <a:spcBef>
                <a:spcPct val="20000"/>
              </a:spcBef>
              <a:buClr>
                <a:srgbClr val="008000"/>
              </a:buClr>
              <a:defRPr/>
            </a:pPr>
            <a:r>
              <a:rPr lang="en-US" sz="3600" dirty="0">
                <a:ea typeface="+mn-ea"/>
              </a:rPr>
              <a:t>¿</a:t>
            </a:r>
            <a:r>
              <a:rPr lang="en-US" sz="3600" dirty="0" err="1">
                <a:ea typeface="+mn-ea"/>
              </a:rPr>
              <a:t>Por</a:t>
            </a:r>
            <a:r>
              <a:rPr lang="en-US" sz="3600" dirty="0">
                <a:ea typeface="+mn-ea"/>
              </a:rPr>
              <a:t> </a:t>
            </a:r>
            <a:r>
              <a:rPr lang="en-US" sz="3600" dirty="0" err="1">
                <a:ea typeface="+mn-ea"/>
              </a:rPr>
              <a:t>qué</a:t>
            </a:r>
            <a:r>
              <a:rPr lang="en-US" sz="3600" dirty="0">
                <a:ea typeface="+mn-ea"/>
              </a:rPr>
              <a:t> la </a:t>
            </a:r>
            <a:r>
              <a:rPr lang="en-US" sz="3600" dirty="0" err="1">
                <a:ea typeface="+mn-ea"/>
              </a:rPr>
              <a:t>tasa</a:t>
            </a:r>
            <a:r>
              <a:rPr lang="en-US" sz="3600" dirty="0">
                <a:ea typeface="+mn-ea"/>
              </a:rPr>
              <a:t> de </a:t>
            </a:r>
            <a:r>
              <a:rPr lang="en-US" sz="3600" dirty="0" err="1">
                <a:ea typeface="+mn-ea"/>
              </a:rPr>
              <a:t>retención</a:t>
            </a:r>
            <a:r>
              <a:rPr lang="en-US" sz="3600" dirty="0">
                <a:ea typeface="+mn-ea"/>
              </a:rPr>
              <a:t> </a:t>
            </a:r>
            <a:r>
              <a:rPr lang="en-US" sz="3600" dirty="0" err="1">
                <a:ea typeface="+mn-ea"/>
              </a:rPr>
              <a:t>es</a:t>
            </a:r>
            <a:r>
              <a:rPr lang="en-US" sz="3600" dirty="0">
                <a:ea typeface="+mn-ea"/>
              </a:rPr>
              <a:t> </a:t>
            </a:r>
            <a:r>
              <a:rPr lang="en-US" sz="3600" dirty="0" err="1">
                <a:ea typeface="+mn-ea"/>
              </a:rPr>
              <a:t>baja</a:t>
            </a:r>
            <a:r>
              <a:rPr lang="en-US" sz="3600" dirty="0">
                <a:ea typeface="+mn-ea"/>
              </a:rPr>
              <a:t> </a:t>
            </a:r>
            <a:r>
              <a:rPr lang="en-US" sz="3600" dirty="0" err="1">
                <a:ea typeface="+mn-ea"/>
              </a:rPr>
              <a:t>durante</a:t>
            </a:r>
            <a:r>
              <a:rPr lang="en-US" sz="3600" dirty="0">
                <a:ea typeface="+mn-ea"/>
              </a:rPr>
              <a:t> el 1er </a:t>
            </a:r>
            <a:r>
              <a:rPr lang="en-US" sz="3600" dirty="0" err="1">
                <a:ea typeface="+mn-ea"/>
              </a:rPr>
              <a:t>año</a:t>
            </a:r>
            <a:r>
              <a:rPr lang="en-US" sz="3600" dirty="0">
                <a:ea typeface="+mn-ea"/>
              </a:rPr>
              <a:t>?</a:t>
            </a:r>
            <a:endParaRPr lang="th-TH" sz="3600" dirty="0">
              <a:ea typeface="+mn-ea"/>
            </a:endParaRPr>
          </a:p>
        </p:txBody>
      </p:sp>
    </p:spTree>
    <p:extLst>
      <p:ext uri="{BB962C8B-B14F-4D97-AF65-F5344CB8AC3E}">
        <p14:creationId xmlns:p14="http://schemas.microsoft.com/office/powerpoint/2010/main" val="39545985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Effect transition="in" filter="fade">
                                      <p:cBhvr>
                                        <p:cTn id="11"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484F3C3-A37F-48EF-AE9E-07409321C35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4191" y="1487699"/>
            <a:ext cx="4057478" cy="4057478"/>
          </a:xfrm>
          <a:prstGeom prst="rect">
            <a:avLst/>
          </a:prstGeom>
        </p:spPr>
      </p:pic>
      <p:sp>
        <p:nvSpPr>
          <p:cNvPr id="2" name="Título 1">
            <a:extLst>
              <a:ext uri="{FF2B5EF4-FFF2-40B4-BE49-F238E27FC236}">
                <a16:creationId xmlns:a16="http://schemas.microsoft.com/office/drawing/2014/main" id="{8AF8A7F1-7167-4475-A7C5-E684C9127DF5}"/>
              </a:ext>
            </a:extLst>
          </p:cNvPr>
          <p:cNvSpPr>
            <a:spLocks noGrp="1"/>
          </p:cNvSpPr>
          <p:nvPr>
            <p:ph type="title"/>
          </p:nvPr>
        </p:nvSpPr>
        <p:spPr>
          <a:xfrm>
            <a:off x="2175695" y="4967495"/>
            <a:ext cx="8722659" cy="1325563"/>
          </a:xfrm>
        </p:spPr>
        <p:txBody>
          <a:bodyPr/>
          <a:lstStyle/>
          <a:p>
            <a:r>
              <a:rPr lang="es-MX" dirty="0"/>
              <a:t>¿Por qué necesitamos el Programa del Pasaporte de BNI?</a:t>
            </a:r>
          </a:p>
        </p:txBody>
      </p:sp>
      <p:sp>
        <p:nvSpPr>
          <p:cNvPr id="5" name="Título 1">
            <a:extLst>
              <a:ext uri="{FF2B5EF4-FFF2-40B4-BE49-F238E27FC236}">
                <a16:creationId xmlns:a16="http://schemas.microsoft.com/office/drawing/2014/main" id="{623F4A10-8537-4B28-8E6B-F7D15DC4FB5C}"/>
              </a:ext>
            </a:extLst>
          </p:cNvPr>
          <p:cNvSpPr txBox="1">
            <a:spLocks/>
          </p:cNvSpPr>
          <p:nvPr/>
        </p:nvSpPr>
        <p:spPr>
          <a:xfrm>
            <a:off x="1734670" y="312115"/>
            <a:ext cx="8722659"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b="1" kern="1200">
                <a:solidFill>
                  <a:schemeClr val="tx1"/>
                </a:solidFill>
                <a:latin typeface="+mj-lt"/>
                <a:ea typeface="+mj-ea"/>
                <a:cs typeface="+mj-cs"/>
              </a:defRPr>
            </a:lvl1pPr>
          </a:lstStyle>
          <a:p>
            <a:r>
              <a:rPr lang="es-MX" dirty="0"/>
              <a:t>Con estos datos, entonces …</a:t>
            </a:r>
          </a:p>
        </p:txBody>
      </p:sp>
    </p:spTree>
    <p:extLst>
      <p:ext uri="{BB962C8B-B14F-4D97-AF65-F5344CB8AC3E}">
        <p14:creationId xmlns:p14="http://schemas.microsoft.com/office/powerpoint/2010/main" val="4012629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3D5BF3BA-37AD-4EA5-8FAD-FFEE2C1B89D7}" vid="{C5FFD94D-94BD-40F0-8D04-702C561C792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nueva imagen plantilla</Template>
  <TotalTime>286</TotalTime>
  <Words>2775</Words>
  <Application>Microsoft Office PowerPoint</Application>
  <PresentationFormat>Panorámica</PresentationFormat>
  <Paragraphs>247</Paragraphs>
  <Slides>31</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Wingdings</vt:lpstr>
      <vt:lpstr>Custom Design</vt:lpstr>
      <vt:lpstr>Pasaporte al Éxito</vt:lpstr>
      <vt:lpstr>Presentación de PowerPoint</vt:lpstr>
      <vt:lpstr>¿Qué vamos a ver?</vt:lpstr>
      <vt:lpstr>Presentación de PowerPoint</vt:lpstr>
      <vt:lpstr>¿Qué efecto tiene una baja tasa de retención? </vt:lpstr>
      <vt:lpstr>Selección       vs.   Creación de Negocios</vt:lpstr>
      <vt:lpstr>Selección vs. Creación de Negocios</vt:lpstr>
      <vt:lpstr>¿Por qué la tasa de retención es baja durante el 1er año?</vt:lpstr>
      <vt:lpstr>¿Por qué necesitamos el Programa del Pasaporte de BNI?</vt:lpstr>
      <vt:lpstr>Presentación de PowerPoint</vt:lpstr>
      <vt:lpstr>El objetivo del Programa de Pasaporte</vt:lpstr>
      <vt:lpstr>Nos ayudará a tener un Programa de Mentores más participativo y activo</vt:lpstr>
      <vt:lpstr>¿Cómo funciona el Pasaporte?</vt:lpstr>
      <vt:lpstr>Roles del Coordinador de Mentores</vt:lpstr>
      <vt:lpstr>Roles de los Mentores </vt:lpstr>
      <vt:lpstr>Cómo elegir a los miembros Mentores</vt:lpstr>
      <vt:lpstr>Presentación de PowerPoint</vt:lpstr>
      <vt:lpstr>Roles del DC y Embajador</vt:lpstr>
      <vt:lpstr>¡Los buenos Miembros  se convierten en Mentores!</vt:lpstr>
      <vt:lpstr>¿Qué vimos?</vt:lpstr>
      <vt:lpstr>¿Qué vamos a ver?</vt:lpstr>
      <vt:lpstr>Presentación de PowerPoint</vt:lpstr>
      <vt:lpstr>Capacitar al equipo completo</vt:lpstr>
      <vt:lpstr>Presentación de PowerPoint</vt:lpstr>
      <vt:lpstr>¿Cuál es el siguiente paso?</vt:lpstr>
      <vt:lpstr>Embajador o DC</vt:lpstr>
      <vt:lpstr>Proceso de implementación: </vt:lpstr>
      <vt:lpstr>¿Qué vimos?</vt:lpstr>
      <vt:lpstr>Precaución</vt:lpstr>
      <vt:lpstr>preguntas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dc:creator>
  <cp:lastModifiedBy>Anabel Rama</cp:lastModifiedBy>
  <cp:revision>4</cp:revision>
  <dcterms:created xsi:type="dcterms:W3CDTF">2020-06-12T01:29:48Z</dcterms:created>
  <dcterms:modified xsi:type="dcterms:W3CDTF">2021-10-28T01:40:07Z</dcterms:modified>
</cp:coreProperties>
</file>